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8" r:id="rId52"/>
    <p:sldId id="309" r:id="rId53"/>
    <p:sldId id="310" r:id="rId54"/>
    <p:sldId id="311" r:id="rId55"/>
    <p:sldId id="306" r:id="rId56"/>
    <p:sldId id="307" r:id="rId5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iWK5BJL9gM/SP6ZI0Lq2irVj6n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49A538-5536-436B-AE72-B78B93071082}">
  <a:tblStyle styleId="{A949A538-5536-436B-AE72-B78B93071082}" styleName="Table_0">
    <a:wholeTbl>
      <a:tcTxStyle b="off" i="off">
        <a:font>
          <a:latin typeface="Calibri Light"/>
          <a:ea typeface="Calibri Light"/>
          <a:cs typeface="Calibri Ligh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E049CBA-375D-4335-9C34-CCCB12E20CC9}"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asana.com/es/resources/raci-chart" TargetMode="External"/><Relationship Id="rId3" Type="http://schemas.openxmlformats.org/officeDocument/2006/relationships/hyperlink" Target="https://www.pmi.org/pmbok-guide-standards/foundational/PMBOK" TargetMode="External"/><Relationship Id="rId7" Type="http://schemas.openxmlformats.org/officeDocument/2006/relationships/hyperlink" Target="https://asana.com/resources/decision-making-proces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asana.com/es/resources/cost-management-steps" TargetMode="External"/><Relationship Id="rId11" Type="http://schemas.openxmlformats.org/officeDocument/2006/relationships/hyperlink" Target="https://asana.com/es/resources/project-risk-management-process" TargetMode="External"/><Relationship Id="rId5" Type="http://schemas.openxmlformats.org/officeDocument/2006/relationships/hyperlink" Target="https://asana.com/es/resources/project-charter" TargetMode="External"/><Relationship Id="rId10" Type="http://schemas.openxmlformats.org/officeDocument/2006/relationships/hyperlink" Target="https://asana.com/es/resources/sales-forecast-template" TargetMode="External"/><Relationship Id="rId4" Type="http://schemas.openxmlformats.org/officeDocument/2006/relationships/hyperlink" Target="https://asana.com/es/resources/resource-management-plan" TargetMode="External"/><Relationship Id="rId9" Type="http://schemas.openxmlformats.org/officeDocument/2006/relationships/hyperlink" Target="https://asana.com/es/resources/rapid-decision-making"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asana.com/es/resources/raci-chart" TargetMode="External"/><Relationship Id="rId3" Type="http://schemas.openxmlformats.org/officeDocument/2006/relationships/hyperlink" Target="https://www.pmi.org/pmbok-guide-standards/foundational/PMBOK" TargetMode="External"/><Relationship Id="rId7" Type="http://schemas.openxmlformats.org/officeDocument/2006/relationships/hyperlink" Target="https://asana.com/resources/decision-making-proces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asana.com/es/resources/cost-management-steps" TargetMode="External"/><Relationship Id="rId11" Type="http://schemas.openxmlformats.org/officeDocument/2006/relationships/hyperlink" Target="https://asana.com/es/resources/project-risk-management-process" TargetMode="External"/><Relationship Id="rId5" Type="http://schemas.openxmlformats.org/officeDocument/2006/relationships/hyperlink" Target="https://asana.com/es/resources/project-charter" TargetMode="External"/><Relationship Id="rId10" Type="http://schemas.openxmlformats.org/officeDocument/2006/relationships/hyperlink" Target="https://asana.com/es/resources/sales-forecast-template" TargetMode="External"/><Relationship Id="rId4" Type="http://schemas.openxmlformats.org/officeDocument/2006/relationships/hyperlink" Target="https://asana.com/es/resources/resource-management-plan" TargetMode="External"/><Relationship Id="rId9" Type="http://schemas.openxmlformats.org/officeDocument/2006/relationships/hyperlink" Target="https://asana.com/es/resources/rapid-decision-making"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asana.com/es/resources/raci-chart" TargetMode="External"/><Relationship Id="rId3" Type="http://schemas.openxmlformats.org/officeDocument/2006/relationships/hyperlink" Target="https://www.pmi.org/pmbok-guide-standards/foundational/PMBOK" TargetMode="External"/><Relationship Id="rId7" Type="http://schemas.openxmlformats.org/officeDocument/2006/relationships/hyperlink" Target="https://asana.com/resources/decision-making-process"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asana.com/es/resources/cost-management-steps" TargetMode="External"/><Relationship Id="rId11" Type="http://schemas.openxmlformats.org/officeDocument/2006/relationships/hyperlink" Target="https://asana.com/es/resources/project-risk-management-process" TargetMode="External"/><Relationship Id="rId5" Type="http://schemas.openxmlformats.org/officeDocument/2006/relationships/hyperlink" Target="https://asana.com/es/resources/project-charter" TargetMode="External"/><Relationship Id="rId10" Type="http://schemas.openxmlformats.org/officeDocument/2006/relationships/hyperlink" Target="https://asana.com/es/resources/sales-forecast-template" TargetMode="External"/><Relationship Id="rId4" Type="http://schemas.openxmlformats.org/officeDocument/2006/relationships/hyperlink" Target="https://asana.com/es/resources/resource-management-plan" TargetMode="External"/><Relationship Id="rId9" Type="http://schemas.openxmlformats.org/officeDocument/2006/relationships/hyperlink" Target="https://asana.com/es/resources/rapid-decision-mak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 name="Google Shape;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2" name="Google Shape;14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8" name="Google Shape;18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6" name="Google Shape;22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06" name="Google Shape;406;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s-A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16" name="Google Shape;416;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s-A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s-AR"/>
              <a:t>El juicio de expertos se utiliza a menudo para evaluar los insumos utilizados para desarrollar el acta de constitución del proyecto. El juicio de expertos es aplicado a todos los detalles técnicos y de gestión durante este proceso. Es proporcionada por cualquier grupo de personas con conocimientos o capacitación especializados y está disponible en muchas fuentes, entre ellas:• Otras unidades dentro de la organización,• Consultores,• Partes interesadas, incluidos clientes o patrocinadores,• Asociaciones profesionales y técnicas,• Grupos industriales,• Expertos en la materia (SME), y• Oficina de gestión de proyectos (PMO)</a:t>
            </a:r>
            <a:endParaRPr/>
          </a:p>
          <a:p>
            <a:pPr marL="457200" marR="0" lvl="0" indent="-228600" algn="l" rtl="0">
              <a:lnSpc>
                <a:spcPct val="100000"/>
              </a:lnSpc>
              <a:spcBef>
                <a:spcPts val="0"/>
              </a:spcBef>
              <a:spcAft>
                <a:spcPts val="0"/>
              </a:spcAft>
              <a:buSzPts val="1400"/>
              <a:buNone/>
            </a:pPr>
            <a:r>
              <a:rPr lang="es-AR" b="0" i="0">
                <a:solidFill>
                  <a:srgbClr val="2A2B2C"/>
                </a:solidFill>
                <a:latin typeface="Arial"/>
                <a:ea typeface="Arial"/>
                <a:cs typeface="Arial"/>
                <a:sym typeface="Arial"/>
              </a:rPr>
              <a:t> En la </a:t>
            </a:r>
            <a:r>
              <a:rPr lang="es-AR" b="0" i="0" u="sng" strike="noStrike">
                <a:solidFill>
                  <a:schemeClr val="hlink"/>
                </a:solidFill>
                <a:latin typeface="Arial"/>
                <a:ea typeface="Arial"/>
                <a:cs typeface="Arial"/>
                <a:sym typeface="Arial"/>
                <a:hlinkClick r:id="rId3"/>
              </a:rPr>
              <a:t>Guía PMBOK®</a:t>
            </a:r>
            <a:r>
              <a:rPr lang="es-AR" b="0" i="0">
                <a:solidFill>
                  <a:srgbClr val="2A2B2C"/>
                </a:solidFill>
                <a:latin typeface="Arial"/>
                <a:ea typeface="Arial"/>
                <a:cs typeface="Arial"/>
                <a:sym typeface="Arial"/>
              </a:rPr>
              <a:t>, sugieren el juicio de expertos como una posible herramienta en cada uno de sus seis procesos. El conocimiento especializado es costoso, así que contratar a un empleado calificado a tiempo para que emita un juicio de experto no siempre es rentable. En su lugar, muchas empresas contratan expertos externos para realizar las evaluaciones, y los usan para supervisar y controlar el trabajo del proyecto en áreas específicas.</a:t>
            </a:r>
            <a:endParaRPr/>
          </a:p>
          <a:p>
            <a:pPr marL="457200" lvl="0" indent="-228600" algn="l" rtl="0">
              <a:lnSpc>
                <a:spcPct val="100000"/>
              </a:lnSpc>
              <a:spcBef>
                <a:spcPts val="0"/>
              </a:spcBef>
              <a:spcAft>
                <a:spcPts val="0"/>
              </a:spcAft>
              <a:buSzPts val="1400"/>
              <a:buNone/>
            </a:pPr>
            <a:r>
              <a:rPr lang="es-AR" b="0" i="0">
                <a:solidFill>
                  <a:srgbClr val="151B26"/>
                </a:solidFill>
                <a:latin typeface="Arial"/>
                <a:ea typeface="Arial"/>
                <a:cs typeface="Arial"/>
                <a:sym typeface="Arial"/>
              </a:rPr>
              <a:t>Cuándo y cómo usar el juicio de expertos</a:t>
            </a:r>
            <a:endParaRPr/>
          </a:p>
          <a:p>
            <a:pPr marL="457200" lvl="0" indent="-228600" algn="l" rtl="0">
              <a:lnSpc>
                <a:spcPct val="100000"/>
              </a:lnSpc>
              <a:spcBef>
                <a:spcPts val="0"/>
              </a:spcBef>
              <a:spcAft>
                <a:spcPts val="0"/>
              </a:spcAft>
              <a:buSzPts val="1400"/>
              <a:buNone/>
            </a:pPr>
            <a:r>
              <a:rPr lang="es-AR" b="0" i="0">
                <a:solidFill>
                  <a:srgbClr val="2A2B2C"/>
                </a:solidFill>
                <a:latin typeface="Arial"/>
                <a:ea typeface="Arial"/>
                <a:cs typeface="Arial"/>
                <a:sym typeface="Arial"/>
              </a:rPr>
              <a:t>Uno de los motivos por los que el juicio de expertos es tan común es porque se puede aplicar a una variedad de situaciones. Es una forma útil de obtener una perspectiva externa de tu trabajo, pero es subjetiva y necesita pautas. El juicio de expertos se suele utilizar para ayudar con la </a:t>
            </a:r>
            <a:r>
              <a:rPr lang="es-AR" b="0" i="0" u="sng" strike="noStrike">
                <a:solidFill>
                  <a:srgbClr val="2A2B2C"/>
                </a:solidFill>
                <a:latin typeface="Arial"/>
                <a:ea typeface="Arial"/>
                <a:cs typeface="Arial"/>
                <a:sym typeface="Arial"/>
                <a:hlinkClick r:id="rId4">
                  <a:extLst>
                    <a:ext uri="{A12FA001-AC4F-418D-AE19-62706E023703}">
                      <ahyp:hlinkClr xmlns:ahyp="http://schemas.microsoft.com/office/drawing/2018/hyperlinkcolor" val="tx"/>
                    </a:ext>
                  </a:extLst>
                </a:hlinkClick>
              </a:rPr>
              <a:t>gestión de recursos</a:t>
            </a:r>
            <a:r>
              <a:rPr lang="es-AR" b="0" i="0">
                <a:solidFill>
                  <a:srgbClr val="2A2B2C"/>
                </a:solidFill>
                <a:latin typeface="Arial"/>
                <a:ea typeface="Arial"/>
                <a:cs typeface="Arial"/>
                <a:sym typeface="Arial"/>
              </a:rPr>
              <a:t>. Por ejemplo, un experto puede ayudarte a determinar cuántos recursos necesitas para lanzar un nuevo producto, función o incluso una nueva empresa si estás en la fase inicial.</a:t>
            </a:r>
            <a:endParaRPr/>
          </a:p>
          <a:p>
            <a:pPr marL="457200" lvl="0" indent="-228600" algn="l" rtl="0">
              <a:lnSpc>
                <a:spcPct val="100000"/>
              </a:lnSpc>
              <a:spcBef>
                <a:spcPts val="0"/>
              </a:spcBef>
              <a:spcAft>
                <a:spcPts val="0"/>
              </a:spcAft>
              <a:buSzPts val="1400"/>
              <a:buNone/>
            </a:pPr>
            <a:r>
              <a:rPr lang="es-AR" b="0" i="0">
                <a:solidFill>
                  <a:srgbClr val="2A2B2C"/>
                </a:solidFill>
                <a:latin typeface="Arial"/>
                <a:ea typeface="Arial"/>
                <a:cs typeface="Arial"/>
                <a:sym typeface="Arial"/>
              </a:rPr>
              <a:t>También puedes usar el juicio de expertos:</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Cuando hay mucho en juego. Si tienes que trabajar en un proyecto de alto impacto, te será muy útil obtener una validación de expertos antes de avanzar.</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Antes de la planificación del proyecto. Si estás desarrollando la </a:t>
            </a:r>
            <a:r>
              <a:rPr lang="es-AR" b="0" i="0" u="sng" strike="noStrike">
                <a:solidFill>
                  <a:srgbClr val="2A2B2C"/>
                </a:solidFill>
                <a:latin typeface="Arial"/>
                <a:ea typeface="Arial"/>
                <a:cs typeface="Arial"/>
                <a:sym typeface="Arial"/>
                <a:hlinkClick r:id="rId5">
                  <a:extLst>
                    <a:ext uri="{A12FA001-AC4F-418D-AE19-62706E023703}">
                      <ahyp:hlinkClr xmlns:ahyp="http://schemas.microsoft.com/office/drawing/2018/hyperlinkcolor" val="tx"/>
                    </a:ext>
                  </a:extLst>
                </a:hlinkClick>
              </a:rPr>
              <a:t>carta del proyecto</a:t>
            </a:r>
            <a:r>
              <a:rPr lang="es-AR" b="0" i="0">
                <a:solidFill>
                  <a:srgbClr val="2A2B2C"/>
                </a:solidFill>
                <a:latin typeface="Arial"/>
                <a:ea typeface="Arial"/>
                <a:cs typeface="Arial"/>
                <a:sym typeface="Arial"/>
              </a:rPr>
              <a:t> antes de crear el plan del proyecto, es recomendable llamar a un experto para que la revise y confirme que tu proyecto es viable. </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Para la </a:t>
            </a:r>
            <a:r>
              <a:rPr lang="es-AR" b="0" i="0" u="sng" strike="noStrike">
                <a:solidFill>
                  <a:srgbClr val="2A2B2C"/>
                </a:solidFill>
                <a:latin typeface="Arial"/>
                <a:ea typeface="Arial"/>
                <a:cs typeface="Arial"/>
                <a:sym typeface="Arial"/>
                <a:hlinkClick r:id="rId6">
                  <a:extLst>
                    <a:ext uri="{A12FA001-AC4F-418D-AE19-62706E023703}">
                      <ahyp:hlinkClr xmlns:ahyp="http://schemas.microsoft.com/office/drawing/2018/hyperlinkcolor" val="tx"/>
                    </a:ext>
                  </a:extLst>
                </a:hlinkClick>
              </a:rPr>
              <a:t>gestión de costos</a:t>
            </a:r>
            <a:r>
              <a:rPr lang="es-AR" b="0" i="0">
                <a:solidFill>
                  <a:srgbClr val="2A2B2C"/>
                </a:solidFill>
                <a:latin typeface="Arial"/>
                <a:ea typeface="Arial"/>
                <a:cs typeface="Arial"/>
                <a:sym typeface="Arial"/>
              </a:rPr>
              <a:t>. Cuando tengas que determinar la estimación de costos para los precios de productos o incluso la contratación, contar con un experto te ayudará a acercarte lo más posible a una cifra realista.</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Durante el proceso de </a:t>
            </a:r>
            <a:r>
              <a:rPr lang="es-AR" b="0" i="0" u="sng" strike="noStrike">
                <a:solidFill>
                  <a:srgbClr val="2A2B2C"/>
                </a:solidFill>
                <a:latin typeface="Arial"/>
                <a:ea typeface="Arial"/>
                <a:cs typeface="Arial"/>
                <a:sym typeface="Arial"/>
                <a:hlinkClick r:id="rId7">
                  <a:extLst>
                    <a:ext uri="{A12FA001-AC4F-418D-AE19-62706E023703}">
                      <ahyp:hlinkClr xmlns:ahyp="http://schemas.microsoft.com/office/drawing/2018/hyperlinkcolor" val="tx"/>
                    </a:ext>
                  </a:extLst>
                </a:hlinkClick>
              </a:rPr>
              <a:t>toma de decisiones</a:t>
            </a:r>
            <a:r>
              <a:rPr lang="es-AR" b="0" i="0">
                <a:solidFill>
                  <a:srgbClr val="2A2B2C"/>
                </a:solidFill>
                <a:latin typeface="Arial"/>
                <a:ea typeface="Arial"/>
                <a:cs typeface="Arial"/>
                <a:sym typeface="Arial"/>
              </a:rPr>
              <a:t>. Puedes usar el juicio de expertos en un marco para tomar decisiones, como </a:t>
            </a:r>
            <a:r>
              <a:rPr lang="es-AR" b="0" i="0" u="sng" strike="noStrike">
                <a:solidFill>
                  <a:srgbClr val="2A2B2C"/>
                </a:solidFill>
                <a:latin typeface="Arial"/>
                <a:ea typeface="Arial"/>
                <a:cs typeface="Arial"/>
                <a:sym typeface="Arial"/>
                <a:hlinkClick r:id="rId8">
                  <a:extLst>
                    <a:ext uri="{A12FA001-AC4F-418D-AE19-62706E023703}">
                      <ahyp:hlinkClr xmlns:ahyp="http://schemas.microsoft.com/office/drawing/2018/hyperlinkcolor" val="tx"/>
                    </a:ext>
                  </a:extLst>
                </a:hlinkClick>
              </a:rPr>
              <a:t>RACI</a:t>
            </a:r>
            <a:r>
              <a:rPr lang="es-AR" b="0" i="0">
                <a:solidFill>
                  <a:srgbClr val="2A2B2C"/>
                </a:solidFill>
                <a:latin typeface="Arial"/>
                <a:ea typeface="Arial"/>
                <a:cs typeface="Arial"/>
                <a:sym typeface="Arial"/>
              </a:rPr>
              <a:t>, o durante las decisiones de rutina. Si usas </a:t>
            </a:r>
            <a:r>
              <a:rPr lang="es-AR" b="0" i="0" u="sng" strike="noStrike">
                <a:solidFill>
                  <a:srgbClr val="2A2B2C"/>
                </a:solidFill>
                <a:latin typeface="Arial"/>
                <a:ea typeface="Arial"/>
                <a:cs typeface="Arial"/>
                <a:sym typeface="Arial"/>
                <a:hlinkClick r:id="rId9">
                  <a:extLst>
                    <a:ext uri="{A12FA001-AC4F-418D-AE19-62706E023703}">
                      <ahyp:hlinkClr xmlns:ahyp="http://schemas.microsoft.com/office/drawing/2018/hyperlinkcolor" val="tx"/>
                    </a:ext>
                  </a:extLst>
                </a:hlinkClick>
              </a:rPr>
              <a:t>RAPID</a:t>
            </a:r>
            <a:r>
              <a:rPr lang="es-AR" b="0" i="0">
                <a:solidFill>
                  <a:srgbClr val="2A2B2C"/>
                </a:solidFill>
                <a:latin typeface="Arial"/>
                <a:ea typeface="Arial"/>
                <a:cs typeface="Arial"/>
                <a:sym typeface="Arial"/>
              </a:rPr>
              <a:t>, tener a un experto como responsable de la toma de decisiones te ayudará a aprovechar al máximo sus conocimientos.</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Con la </a:t>
            </a:r>
            <a:r>
              <a:rPr lang="es-AR" b="0" i="0" u="sng" strike="noStrike">
                <a:solidFill>
                  <a:srgbClr val="2A2B2C"/>
                </a:solidFill>
                <a:latin typeface="Arial"/>
                <a:ea typeface="Arial"/>
                <a:cs typeface="Arial"/>
                <a:sym typeface="Arial"/>
                <a:hlinkClick r:id="rId10">
                  <a:extLst>
                    <a:ext uri="{A12FA001-AC4F-418D-AE19-62706E023703}">
                      <ahyp:hlinkClr xmlns:ahyp="http://schemas.microsoft.com/office/drawing/2018/hyperlinkcolor" val="tx"/>
                    </a:ext>
                  </a:extLst>
                </a:hlinkClick>
              </a:rPr>
              <a:t>proyección</a:t>
            </a:r>
            <a:r>
              <a:rPr lang="es-AR" b="0" i="0">
                <a:solidFill>
                  <a:srgbClr val="2A2B2C"/>
                </a:solidFill>
                <a:latin typeface="Arial"/>
                <a:ea typeface="Arial"/>
                <a:cs typeface="Arial"/>
                <a:sym typeface="Arial"/>
              </a:rPr>
              <a:t>. Los expertos pueden ayudarte a sopesar factores como el macroentorno actual o la compatibilidad con el mercado durante la etapa de proyección, para ayudarte a obtener una estimación precisa de las ventas potenciales.</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Para la </a:t>
            </a:r>
            <a:r>
              <a:rPr lang="es-AR" b="0" i="0" u="sng" strike="noStrike">
                <a:solidFill>
                  <a:srgbClr val="2A2B2C"/>
                </a:solidFill>
                <a:latin typeface="Arial"/>
                <a:ea typeface="Arial"/>
                <a:cs typeface="Arial"/>
                <a:sym typeface="Arial"/>
                <a:hlinkClick r:id="rId11">
                  <a:extLst>
                    <a:ext uri="{A12FA001-AC4F-418D-AE19-62706E023703}">
                      <ahyp:hlinkClr xmlns:ahyp="http://schemas.microsoft.com/office/drawing/2018/hyperlinkcolor" val="tx"/>
                    </a:ext>
                  </a:extLst>
                </a:hlinkClick>
              </a:rPr>
              <a:t>gestión de riesgos</a:t>
            </a:r>
            <a:r>
              <a:rPr lang="es-AR" b="0" i="0">
                <a:solidFill>
                  <a:srgbClr val="2A2B2C"/>
                </a:solidFill>
                <a:latin typeface="Arial"/>
                <a:ea typeface="Arial"/>
                <a:cs typeface="Arial"/>
                <a:sym typeface="Arial"/>
              </a:rPr>
              <a:t>. Un experto puede revisar y analizar tu evaluación de riesgos, análisis de riesgos y plan de respuestas ante riesgos para determinar el grado de riesgo de los distintos escenarios, de modo que puedas estar preparado para cualquier resultado probable.</a:t>
            </a:r>
            <a:endParaRPr/>
          </a:p>
          <a:p>
            <a:pPr marL="457200" marR="0" lvl="0" indent="-228600" algn="l" rtl="0">
              <a:lnSpc>
                <a:spcPct val="100000"/>
              </a:lnSpc>
              <a:spcBef>
                <a:spcPts val="0"/>
              </a:spcBef>
              <a:spcAft>
                <a:spcPts val="0"/>
              </a:spcAft>
              <a:buSzPts val="1400"/>
              <a:buNone/>
            </a:pPr>
            <a:endParaRPr/>
          </a:p>
        </p:txBody>
      </p:sp>
      <p:sp>
        <p:nvSpPr>
          <p:cNvPr id="446" name="Google Shape;44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38efec14d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238efec14d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s-AR"/>
              <a:t>El juicio de expertos se utiliza a menudo para evaluar los insumos utilizados para desarrollar el acta de constitución del proyecto. El juicio de expertos es aplicado a todos los detalles técnicos y de gestión durante este proceso. Es proporcionada por cualquier grupo de persona con conocimientos o capacitación especializados y está disponible en muchas fuentes, entre ellas:• Otras unidades dentro de la organización,• Consultores,• Partes interesadas, incluidos clientes o patrocinadores,• Asociaciones profesionales y técnicas,• Grupos industriales,• Expertos en la materia (SME), y• Oficina de gestión de proyectos (PMO)</a:t>
            </a:r>
            <a:endParaRPr/>
          </a:p>
          <a:p>
            <a:pPr marL="457200" marR="0" lvl="0" indent="-228600" algn="l" rtl="0">
              <a:lnSpc>
                <a:spcPct val="100000"/>
              </a:lnSpc>
              <a:spcBef>
                <a:spcPts val="0"/>
              </a:spcBef>
              <a:spcAft>
                <a:spcPts val="0"/>
              </a:spcAft>
              <a:buSzPts val="1400"/>
              <a:buNone/>
            </a:pPr>
            <a:r>
              <a:rPr lang="es-AR" b="0" i="0">
                <a:solidFill>
                  <a:srgbClr val="2A2B2C"/>
                </a:solidFill>
                <a:latin typeface="Arial"/>
                <a:ea typeface="Arial"/>
                <a:cs typeface="Arial"/>
                <a:sym typeface="Arial"/>
              </a:rPr>
              <a:t> En la </a:t>
            </a:r>
            <a:r>
              <a:rPr lang="es-AR" b="0" i="0" u="sng" strike="noStrike">
                <a:solidFill>
                  <a:schemeClr val="hlink"/>
                </a:solidFill>
                <a:latin typeface="Arial"/>
                <a:ea typeface="Arial"/>
                <a:cs typeface="Arial"/>
                <a:sym typeface="Arial"/>
                <a:hlinkClick r:id="rId3"/>
              </a:rPr>
              <a:t>Guía PMBOK®</a:t>
            </a:r>
            <a:r>
              <a:rPr lang="es-AR" b="0" i="0">
                <a:solidFill>
                  <a:srgbClr val="2A2B2C"/>
                </a:solidFill>
                <a:latin typeface="Arial"/>
                <a:ea typeface="Arial"/>
                <a:cs typeface="Arial"/>
                <a:sym typeface="Arial"/>
              </a:rPr>
              <a:t>, sugieren el juicio de expertos como una posible herramienta en cada uno de sus seis procesos. El conocimiento especializado es costoso, así que contratar a un empleado calificado a tiempo para que emita un juicio de experto no siempre es rentable. En su lugar, muchas empresas contratan expertos externos para realizar las evaluaciones, y los usan para supervisar y controlar el trabajo del proyecto en áreas específicas.</a:t>
            </a:r>
            <a:endParaRPr/>
          </a:p>
          <a:p>
            <a:pPr marL="457200" lvl="0" indent="-228600" algn="l" rtl="0">
              <a:lnSpc>
                <a:spcPct val="100000"/>
              </a:lnSpc>
              <a:spcBef>
                <a:spcPts val="0"/>
              </a:spcBef>
              <a:spcAft>
                <a:spcPts val="0"/>
              </a:spcAft>
              <a:buSzPts val="1400"/>
              <a:buNone/>
            </a:pPr>
            <a:r>
              <a:rPr lang="es-AR" b="0" i="0">
                <a:solidFill>
                  <a:srgbClr val="151B26"/>
                </a:solidFill>
                <a:latin typeface="Arial"/>
                <a:ea typeface="Arial"/>
                <a:cs typeface="Arial"/>
                <a:sym typeface="Arial"/>
              </a:rPr>
              <a:t>Cuándo y cómo usar el juicio de expertos</a:t>
            </a:r>
            <a:endParaRPr/>
          </a:p>
          <a:p>
            <a:pPr marL="457200" lvl="0" indent="-228600" algn="l" rtl="0">
              <a:lnSpc>
                <a:spcPct val="100000"/>
              </a:lnSpc>
              <a:spcBef>
                <a:spcPts val="0"/>
              </a:spcBef>
              <a:spcAft>
                <a:spcPts val="0"/>
              </a:spcAft>
              <a:buSzPts val="1400"/>
              <a:buNone/>
            </a:pPr>
            <a:r>
              <a:rPr lang="es-AR" b="0" i="0">
                <a:solidFill>
                  <a:srgbClr val="2A2B2C"/>
                </a:solidFill>
                <a:latin typeface="Arial"/>
                <a:ea typeface="Arial"/>
                <a:cs typeface="Arial"/>
                <a:sym typeface="Arial"/>
              </a:rPr>
              <a:t>Uno de los motivos por los que el juicio de expertos es tan común es porque se puede aplicar a una variedad de situaciones. Es una forma útil de obtener una perspectiva externa de tu trabajo, pero es subjetiva y necesita pautas. El juicio de expertos se suele utilizar para ayudar con la </a:t>
            </a:r>
            <a:r>
              <a:rPr lang="es-AR" b="0" i="0" u="sng" strike="noStrike">
                <a:solidFill>
                  <a:srgbClr val="2A2B2C"/>
                </a:solidFill>
                <a:latin typeface="Arial"/>
                <a:ea typeface="Arial"/>
                <a:cs typeface="Arial"/>
                <a:sym typeface="Arial"/>
                <a:hlinkClick r:id="rId4">
                  <a:extLst>
                    <a:ext uri="{A12FA001-AC4F-418D-AE19-62706E023703}">
                      <ahyp:hlinkClr xmlns:ahyp="http://schemas.microsoft.com/office/drawing/2018/hyperlinkcolor" val="tx"/>
                    </a:ext>
                  </a:extLst>
                </a:hlinkClick>
              </a:rPr>
              <a:t>gestión de recursos</a:t>
            </a:r>
            <a:r>
              <a:rPr lang="es-AR" b="0" i="0">
                <a:solidFill>
                  <a:srgbClr val="2A2B2C"/>
                </a:solidFill>
                <a:latin typeface="Arial"/>
                <a:ea typeface="Arial"/>
                <a:cs typeface="Arial"/>
                <a:sym typeface="Arial"/>
              </a:rPr>
              <a:t>. Por ejemplo, un experto puede ayudarte a determinar cuántos recursos necesitas para lanzar un nuevo producto, función o incluso una nueva empresa si estás en la fase inicial.</a:t>
            </a:r>
            <a:endParaRPr/>
          </a:p>
          <a:p>
            <a:pPr marL="457200" lvl="0" indent="-228600" algn="l" rtl="0">
              <a:lnSpc>
                <a:spcPct val="100000"/>
              </a:lnSpc>
              <a:spcBef>
                <a:spcPts val="0"/>
              </a:spcBef>
              <a:spcAft>
                <a:spcPts val="0"/>
              </a:spcAft>
              <a:buSzPts val="1400"/>
              <a:buNone/>
            </a:pPr>
            <a:r>
              <a:rPr lang="es-AR" b="0" i="0">
                <a:solidFill>
                  <a:srgbClr val="2A2B2C"/>
                </a:solidFill>
                <a:latin typeface="Arial"/>
                <a:ea typeface="Arial"/>
                <a:cs typeface="Arial"/>
                <a:sym typeface="Arial"/>
              </a:rPr>
              <a:t>También puedes usar el juicio de expertos:</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Cuando hay mucho en juego. Si tienes que trabajar en un proyecto de alto impacto, te será muy útil obtener una validación de expertos antes de avanzar.</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Antes de la planificación del proyecto. Si estás desarrollando la </a:t>
            </a:r>
            <a:r>
              <a:rPr lang="es-AR" b="0" i="0" u="sng" strike="noStrike">
                <a:solidFill>
                  <a:srgbClr val="2A2B2C"/>
                </a:solidFill>
                <a:latin typeface="Arial"/>
                <a:ea typeface="Arial"/>
                <a:cs typeface="Arial"/>
                <a:sym typeface="Arial"/>
                <a:hlinkClick r:id="rId5">
                  <a:extLst>
                    <a:ext uri="{A12FA001-AC4F-418D-AE19-62706E023703}">
                      <ahyp:hlinkClr xmlns:ahyp="http://schemas.microsoft.com/office/drawing/2018/hyperlinkcolor" val="tx"/>
                    </a:ext>
                  </a:extLst>
                </a:hlinkClick>
              </a:rPr>
              <a:t>carta del proyecto</a:t>
            </a:r>
            <a:r>
              <a:rPr lang="es-AR" b="0" i="0">
                <a:solidFill>
                  <a:srgbClr val="2A2B2C"/>
                </a:solidFill>
                <a:latin typeface="Arial"/>
                <a:ea typeface="Arial"/>
                <a:cs typeface="Arial"/>
                <a:sym typeface="Arial"/>
              </a:rPr>
              <a:t> antes de crear el plan del proyecto, es recomendable llamar a un experto para que la revise y confirme que tu proyecto es viable. </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Para la </a:t>
            </a:r>
            <a:r>
              <a:rPr lang="es-AR" b="0" i="0" u="sng" strike="noStrike">
                <a:solidFill>
                  <a:srgbClr val="2A2B2C"/>
                </a:solidFill>
                <a:latin typeface="Arial"/>
                <a:ea typeface="Arial"/>
                <a:cs typeface="Arial"/>
                <a:sym typeface="Arial"/>
                <a:hlinkClick r:id="rId6">
                  <a:extLst>
                    <a:ext uri="{A12FA001-AC4F-418D-AE19-62706E023703}">
                      <ahyp:hlinkClr xmlns:ahyp="http://schemas.microsoft.com/office/drawing/2018/hyperlinkcolor" val="tx"/>
                    </a:ext>
                  </a:extLst>
                </a:hlinkClick>
              </a:rPr>
              <a:t>gestión de costos</a:t>
            </a:r>
            <a:r>
              <a:rPr lang="es-AR" b="0" i="0">
                <a:solidFill>
                  <a:srgbClr val="2A2B2C"/>
                </a:solidFill>
                <a:latin typeface="Arial"/>
                <a:ea typeface="Arial"/>
                <a:cs typeface="Arial"/>
                <a:sym typeface="Arial"/>
              </a:rPr>
              <a:t>. Cuando tengas que determinar la estimación de costos para los precios de productos o incluso la contratación, contar con un experto te ayudará a acercarte lo más posible a una cifra realista.</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Durante el proceso de </a:t>
            </a:r>
            <a:r>
              <a:rPr lang="es-AR" b="0" i="0" u="sng" strike="noStrike">
                <a:solidFill>
                  <a:srgbClr val="2A2B2C"/>
                </a:solidFill>
                <a:latin typeface="Arial"/>
                <a:ea typeface="Arial"/>
                <a:cs typeface="Arial"/>
                <a:sym typeface="Arial"/>
                <a:hlinkClick r:id="rId7">
                  <a:extLst>
                    <a:ext uri="{A12FA001-AC4F-418D-AE19-62706E023703}">
                      <ahyp:hlinkClr xmlns:ahyp="http://schemas.microsoft.com/office/drawing/2018/hyperlinkcolor" val="tx"/>
                    </a:ext>
                  </a:extLst>
                </a:hlinkClick>
              </a:rPr>
              <a:t>toma de decisiones</a:t>
            </a:r>
            <a:r>
              <a:rPr lang="es-AR" b="0" i="0">
                <a:solidFill>
                  <a:srgbClr val="2A2B2C"/>
                </a:solidFill>
                <a:latin typeface="Arial"/>
                <a:ea typeface="Arial"/>
                <a:cs typeface="Arial"/>
                <a:sym typeface="Arial"/>
              </a:rPr>
              <a:t>. Puedes usar el juicio de expertos en un marco para tomar decisiones, como </a:t>
            </a:r>
            <a:r>
              <a:rPr lang="es-AR" b="0" i="0" u="sng" strike="noStrike">
                <a:solidFill>
                  <a:srgbClr val="2A2B2C"/>
                </a:solidFill>
                <a:latin typeface="Arial"/>
                <a:ea typeface="Arial"/>
                <a:cs typeface="Arial"/>
                <a:sym typeface="Arial"/>
                <a:hlinkClick r:id="rId8">
                  <a:extLst>
                    <a:ext uri="{A12FA001-AC4F-418D-AE19-62706E023703}">
                      <ahyp:hlinkClr xmlns:ahyp="http://schemas.microsoft.com/office/drawing/2018/hyperlinkcolor" val="tx"/>
                    </a:ext>
                  </a:extLst>
                </a:hlinkClick>
              </a:rPr>
              <a:t>RACI</a:t>
            </a:r>
            <a:r>
              <a:rPr lang="es-AR" b="0" i="0">
                <a:solidFill>
                  <a:srgbClr val="2A2B2C"/>
                </a:solidFill>
                <a:latin typeface="Arial"/>
                <a:ea typeface="Arial"/>
                <a:cs typeface="Arial"/>
                <a:sym typeface="Arial"/>
              </a:rPr>
              <a:t>, o durante las decisiones de rutina. Si usas </a:t>
            </a:r>
            <a:r>
              <a:rPr lang="es-AR" b="0" i="0" u="sng" strike="noStrike">
                <a:solidFill>
                  <a:srgbClr val="2A2B2C"/>
                </a:solidFill>
                <a:latin typeface="Arial"/>
                <a:ea typeface="Arial"/>
                <a:cs typeface="Arial"/>
                <a:sym typeface="Arial"/>
                <a:hlinkClick r:id="rId9">
                  <a:extLst>
                    <a:ext uri="{A12FA001-AC4F-418D-AE19-62706E023703}">
                      <ahyp:hlinkClr xmlns:ahyp="http://schemas.microsoft.com/office/drawing/2018/hyperlinkcolor" val="tx"/>
                    </a:ext>
                  </a:extLst>
                </a:hlinkClick>
              </a:rPr>
              <a:t>RAPID</a:t>
            </a:r>
            <a:r>
              <a:rPr lang="es-AR" b="0" i="0">
                <a:solidFill>
                  <a:srgbClr val="2A2B2C"/>
                </a:solidFill>
                <a:latin typeface="Arial"/>
                <a:ea typeface="Arial"/>
                <a:cs typeface="Arial"/>
                <a:sym typeface="Arial"/>
              </a:rPr>
              <a:t>, tener a un experto como responsable de la toma de decisiones te ayudará a aprovechar al máximo sus conocimientos.</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Con la </a:t>
            </a:r>
            <a:r>
              <a:rPr lang="es-AR" b="0" i="0" u="sng" strike="noStrike">
                <a:solidFill>
                  <a:srgbClr val="2A2B2C"/>
                </a:solidFill>
                <a:latin typeface="Arial"/>
                <a:ea typeface="Arial"/>
                <a:cs typeface="Arial"/>
                <a:sym typeface="Arial"/>
                <a:hlinkClick r:id="rId10">
                  <a:extLst>
                    <a:ext uri="{A12FA001-AC4F-418D-AE19-62706E023703}">
                      <ahyp:hlinkClr xmlns:ahyp="http://schemas.microsoft.com/office/drawing/2018/hyperlinkcolor" val="tx"/>
                    </a:ext>
                  </a:extLst>
                </a:hlinkClick>
              </a:rPr>
              <a:t>proyección</a:t>
            </a:r>
            <a:r>
              <a:rPr lang="es-AR" b="0" i="0">
                <a:solidFill>
                  <a:srgbClr val="2A2B2C"/>
                </a:solidFill>
                <a:latin typeface="Arial"/>
                <a:ea typeface="Arial"/>
                <a:cs typeface="Arial"/>
                <a:sym typeface="Arial"/>
              </a:rPr>
              <a:t>. Los expertos pueden ayudarte a sopesar factores como el macroentorno actual o la compatibilidad con el mercado durante la etapa de proyección, para ayudarte a obtener una estimación precisa de las ventas potenciales.</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Para la </a:t>
            </a:r>
            <a:r>
              <a:rPr lang="es-AR" b="0" i="0" u="sng" strike="noStrike">
                <a:solidFill>
                  <a:srgbClr val="2A2B2C"/>
                </a:solidFill>
                <a:latin typeface="Arial"/>
                <a:ea typeface="Arial"/>
                <a:cs typeface="Arial"/>
                <a:sym typeface="Arial"/>
                <a:hlinkClick r:id="rId11">
                  <a:extLst>
                    <a:ext uri="{A12FA001-AC4F-418D-AE19-62706E023703}">
                      <ahyp:hlinkClr xmlns:ahyp="http://schemas.microsoft.com/office/drawing/2018/hyperlinkcolor" val="tx"/>
                    </a:ext>
                  </a:extLst>
                </a:hlinkClick>
              </a:rPr>
              <a:t>gestión de riesgos</a:t>
            </a:r>
            <a:r>
              <a:rPr lang="es-AR" b="0" i="0">
                <a:solidFill>
                  <a:srgbClr val="2A2B2C"/>
                </a:solidFill>
                <a:latin typeface="Arial"/>
                <a:ea typeface="Arial"/>
                <a:cs typeface="Arial"/>
                <a:sym typeface="Arial"/>
              </a:rPr>
              <a:t>. Un experto puede revisar y analizar tu evaluación de riesgos, análisis de riesgos y plan de respuestas ante riesgos para determinar el grado de riesgo de los distintos escenarios, de modo que puedas estar preparado para cualquier resultado probable.</a:t>
            </a:r>
            <a:endParaRPr/>
          </a:p>
          <a:p>
            <a:pPr marL="457200" marR="0" lvl="0" indent="-228600" algn="l" rtl="0">
              <a:lnSpc>
                <a:spcPct val="100000"/>
              </a:lnSpc>
              <a:spcBef>
                <a:spcPts val="0"/>
              </a:spcBef>
              <a:spcAft>
                <a:spcPts val="0"/>
              </a:spcAft>
              <a:buSzPts val="1400"/>
              <a:buNone/>
            </a:pPr>
            <a:endParaRPr/>
          </a:p>
        </p:txBody>
      </p:sp>
      <p:sp>
        <p:nvSpPr>
          <p:cNvPr id="472" name="Google Shape;472;g238efec14d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s-AR"/>
              <a:t>El juicio de expertos se utiliza a menudo para evaluar los insumos utilizados para desarrollar el acta de constitución del proyecto. El juicio de expertos es aplicado a todos los detalles técnicos y de gestión durante este proceso. Es proporcionada por cualquier grupo de persona con conocimientos o capacitación especializados y está disponible en muchas fuentes, entre ellas:• Otras unidades dentro de la organización,• Consultores,• Partes interesadas, incluidos clientes o patrocinadores,• Asociaciones profesionales y técnicas,• Grupos industriales,• Expertos en la materia (SME), y• Oficina de gestión de proyectos (PMO)</a:t>
            </a:r>
            <a:endParaRPr/>
          </a:p>
          <a:p>
            <a:pPr marL="457200" marR="0" lvl="0" indent="-228600" algn="l" rtl="0">
              <a:lnSpc>
                <a:spcPct val="100000"/>
              </a:lnSpc>
              <a:spcBef>
                <a:spcPts val="0"/>
              </a:spcBef>
              <a:spcAft>
                <a:spcPts val="0"/>
              </a:spcAft>
              <a:buSzPts val="1400"/>
              <a:buNone/>
            </a:pPr>
            <a:r>
              <a:rPr lang="es-AR" b="0" i="0">
                <a:solidFill>
                  <a:srgbClr val="2A2B2C"/>
                </a:solidFill>
                <a:latin typeface="Arial"/>
                <a:ea typeface="Arial"/>
                <a:cs typeface="Arial"/>
                <a:sym typeface="Arial"/>
              </a:rPr>
              <a:t> En la </a:t>
            </a:r>
            <a:r>
              <a:rPr lang="es-AR" b="0" i="0" u="sng" strike="noStrike">
                <a:solidFill>
                  <a:schemeClr val="hlink"/>
                </a:solidFill>
                <a:latin typeface="Arial"/>
                <a:ea typeface="Arial"/>
                <a:cs typeface="Arial"/>
                <a:sym typeface="Arial"/>
                <a:hlinkClick r:id="rId3"/>
              </a:rPr>
              <a:t>Guía PMBOK®</a:t>
            </a:r>
            <a:r>
              <a:rPr lang="es-AR" b="0" i="0">
                <a:solidFill>
                  <a:srgbClr val="2A2B2C"/>
                </a:solidFill>
                <a:latin typeface="Arial"/>
                <a:ea typeface="Arial"/>
                <a:cs typeface="Arial"/>
                <a:sym typeface="Arial"/>
              </a:rPr>
              <a:t>, sugieren el juicio de expertos como una posible herramienta en cada uno de sus seis procesos. El conocimiento especializado es costoso, así que contratar a un empleado calificado a tiempo para que emita un juicio de experto no siempre es rentable. En su lugar, muchas empresas contratan expertos externos para realizar las evaluaciones, y los usan para supervisar y controlar el trabajo del proyecto en áreas específicas.</a:t>
            </a:r>
            <a:endParaRPr/>
          </a:p>
          <a:p>
            <a:pPr marL="457200" lvl="0" indent="-228600" algn="l" rtl="0">
              <a:lnSpc>
                <a:spcPct val="100000"/>
              </a:lnSpc>
              <a:spcBef>
                <a:spcPts val="0"/>
              </a:spcBef>
              <a:spcAft>
                <a:spcPts val="0"/>
              </a:spcAft>
              <a:buSzPts val="1400"/>
              <a:buNone/>
            </a:pPr>
            <a:r>
              <a:rPr lang="es-AR" b="0" i="0">
                <a:solidFill>
                  <a:srgbClr val="151B26"/>
                </a:solidFill>
                <a:latin typeface="Arial"/>
                <a:ea typeface="Arial"/>
                <a:cs typeface="Arial"/>
                <a:sym typeface="Arial"/>
              </a:rPr>
              <a:t>Cuándo y cómo usar el juicio de expertos</a:t>
            </a:r>
            <a:endParaRPr/>
          </a:p>
          <a:p>
            <a:pPr marL="457200" lvl="0" indent="-228600" algn="l" rtl="0">
              <a:lnSpc>
                <a:spcPct val="100000"/>
              </a:lnSpc>
              <a:spcBef>
                <a:spcPts val="0"/>
              </a:spcBef>
              <a:spcAft>
                <a:spcPts val="0"/>
              </a:spcAft>
              <a:buSzPts val="1400"/>
              <a:buNone/>
            </a:pPr>
            <a:r>
              <a:rPr lang="es-AR" b="0" i="0">
                <a:solidFill>
                  <a:srgbClr val="2A2B2C"/>
                </a:solidFill>
                <a:latin typeface="Arial"/>
                <a:ea typeface="Arial"/>
                <a:cs typeface="Arial"/>
                <a:sym typeface="Arial"/>
              </a:rPr>
              <a:t>Uno de los motivos por los que el juicio de expertos es tan común es porque se puede aplicar a una variedad de situaciones. Es una forma útil de obtener una perspectiva externa de tu trabajo, pero es subjetiva y necesita pautas. El juicio de expertos se suele utilizar para ayudar con la </a:t>
            </a:r>
            <a:r>
              <a:rPr lang="es-AR" b="0" i="0" u="sng" strike="noStrike">
                <a:solidFill>
                  <a:srgbClr val="2A2B2C"/>
                </a:solidFill>
                <a:latin typeface="Arial"/>
                <a:ea typeface="Arial"/>
                <a:cs typeface="Arial"/>
                <a:sym typeface="Arial"/>
                <a:hlinkClick r:id="rId4">
                  <a:extLst>
                    <a:ext uri="{A12FA001-AC4F-418D-AE19-62706E023703}">
                      <ahyp:hlinkClr xmlns:ahyp="http://schemas.microsoft.com/office/drawing/2018/hyperlinkcolor" val="tx"/>
                    </a:ext>
                  </a:extLst>
                </a:hlinkClick>
              </a:rPr>
              <a:t>gestión de recursos</a:t>
            </a:r>
            <a:r>
              <a:rPr lang="es-AR" b="0" i="0">
                <a:solidFill>
                  <a:srgbClr val="2A2B2C"/>
                </a:solidFill>
                <a:latin typeface="Arial"/>
                <a:ea typeface="Arial"/>
                <a:cs typeface="Arial"/>
                <a:sym typeface="Arial"/>
              </a:rPr>
              <a:t>. Por ejemplo, un experto puede ayudarte a determinar cuántos recursos necesitas para lanzar un nuevo producto, función o incluso una nueva empresa si estás en la fase inicial.</a:t>
            </a:r>
            <a:endParaRPr/>
          </a:p>
          <a:p>
            <a:pPr marL="457200" lvl="0" indent="-228600" algn="l" rtl="0">
              <a:lnSpc>
                <a:spcPct val="100000"/>
              </a:lnSpc>
              <a:spcBef>
                <a:spcPts val="0"/>
              </a:spcBef>
              <a:spcAft>
                <a:spcPts val="0"/>
              </a:spcAft>
              <a:buSzPts val="1400"/>
              <a:buNone/>
            </a:pPr>
            <a:r>
              <a:rPr lang="es-AR" b="0" i="0">
                <a:solidFill>
                  <a:srgbClr val="2A2B2C"/>
                </a:solidFill>
                <a:latin typeface="Arial"/>
                <a:ea typeface="Arial"/>
                <a:cs typeface="Arial"/>
                <a:sym typeface="Arial"/>
              </a:rPr>
              <a:t>También puedes usar el juicio de expertos:</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Cuando hay mucho en juego. Si tienes que trabajar en un proyecto de alto impacto, te será muy útil obtener una validación de expertos antes de avanzar.</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Antes de la planificación del proyecto. Si estás desarrollando la </a:t>
            </a:r>
            <a:r>
              <a:rPr lang="es-AR" b="0" i="0" u="sng" strike="noStrike">
                <a:solidFill>
                  <a:srgbClr val="2A2B2C"/>
                </a:solidFill>
                <a:latin typeface="Arial"/>
                <a:ea typeface="Arial"/>
                <a:cs typeface="Arial"/>
                <a:sym typeface="Arial"/>
                <a:hlinkClick r:id="rId5">
                  <a:extLst>
                    <a:ext uri="{A12FA001-AC4F-418D-AE19-62706E023703}">
                      <ahyp:hlinkClr xmlns:ahyp="http://schemas.microsoft.com/office/drawing/2018/hyperlinkcolor" val="tx"/>
                    </a:ext>
                  </a:extLst>
                </a:hlinkClick>
              </a:rPr>
              <a:t>carta del proyecto</a:t>
            </a:r>
            <a:r>
              <a:rPr lang="es-AR" b="0" i="0">
                <a:solidFill>
                  <a:srgbClr val="2A2B2C"/>
                </a:solidFill>
                <a:latin typeface="Arial"/>
                <a:ea typeface="Arial"/>
                <a:cs typeface="Arial"/>
                <a:sym typeface="Arial"/>
              </a:rPr>
              <a:t> antes de crear el plan del proyecto, es recomendable llamar a un experto para que la revise y confirme que tu proyecto es viable. </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Para la </a:t>
            </a:r>
            <a:r>
              <a:rPr lang="es-AR" b="0" i="0" u="sng" strike="noStrike">
                <a:solidFill>
                  <a:srgbClr val="2A2B2C"/>
                </a:solidFill>
                <a:latin typeface="Arial"/>
                <a:ea typeface="Arial"/>
                <a:cs typeface="Arial"/>
                <a:sym typeface="Arial"/>
                <a:hlinkClick r:id="rId6">
                  <a:extLst>
                    <a:ext uri="{A12FA001-AC4F-418D-AE19-62706E023703}">
                      <ahyp:hlinkClr xmlns:ahyp="http://schemas.microsoft.com/office/drawing/2018/hyperlinkcolor" val="tx"/>
                    </a:ext>
                  </a:extLst>
                </a:hlinkClick>
              </a:rPr>
              <a:t>gestión de costos</a:t>
            </a:r>
            <a:r>
              <a:rPr lang="es-AR" b="0" i="0">
                <a:solidFill>
                  <a:srgbClr val="2A2B2C"/>
                </a:solidFill>
                <a:latin typeface="Arial"/>
                <a:ea typeface="Arial"/>
                <a:cs typeface="Arial"/>
                <a:sym typeface="Arial"/>
              </a:rPr>
              <a:t>. Cuando tengas que determinar la estimación de costos para los precios de productos o incluso la contratación, contar con un experto te ayudará a acercarte lo más posible a una cifra realista.</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Durante el proceso de </a:t>
            </a:r>
            <a:r>
              <a:rPr lang="es-AR" b="0" i="0" u="sng" strike="noStrike">
                <a:solidFill>
                  <a:srgbClr val="2A2B2C"/>
                </a:solidFill>
                <a:latin typeface="Arial"/>
                <a:ea typeface="Arial"/>
                <a:cs typeface="Arial"/>
                <a:sym typeface="Arial"/>
                <a:hlinkClick r:id="rId7">
                  <a:extLst>
                    <a:ext uri="{A12FA001-AC4F-418D-AE19-62706E023703}">
                      <ahyp:hlinkClr xmlns:ahyp="http://schemas.microsoft.com/office/drawing/2018/hyperlinkcolor" val="tx"/>
                    </a:ext>
                  </a:extLst>
                </a:hlinkClick>
              </a:rPr>
              <a:t>toma de decisiones</a:t>
            </a:r>
            <a:r>
              <a:rPr lang="es-AR" b="0" i="0">
                <a:solidFill>
                  <a:srgbClr val="2A2B2C"/>
                </a:solidFill>
                <a:latin typeface="Arial"/>
                <a:ea typeface="Arial"/>
                <a:cs typeface="Arial"/>
                <a:sym typeface="Arial"/>
              </a:rPr>
              <a:t>. Puedes usar el juicio de expertos en un marco para tomar decisiones, como </a:t>
            </a:r>
            <a:r>
              <a:rPr lang="es-AR" b="0" i="0" u="sng" strike="noStrike">
                <a:solidFill>
                  <a:srgbClr val="2A2B2C"/>
                </a:solidFill>
                <a:latin typeface="Arial"/>
                <a:ea typeface="Arial"/>
                <a:cs typeface="Arial"/>
                <a:sym typeface="Arial"/>
                <a:hlinkClick r:id="rId8">
                  <a:extLst>
                    <a:ext uri="{A12FA001-AC4F-418D-AE19-62706E023703}">
                      <ahyp:hlinkClr xmlns:ahyp="http://schemas.microsoft.com/office/drawing/2018/hyperlinkcolor" val="tx"/>
                    </a:ext>
                  </a:extLst>
                </a:hlinkClick>
              </a:rPr>
              <a:t>RACI</a:t>
            </a:r>
            <a:r>
              <a:rPr lang="es-AR" b="0" i="0">
                <a:solidFill>
                  <a:srgbClr val="2A2B2C"/>
                </a:solidFill>
                <a:latin typeface="Arial"/>
                <a:ea typeface="Arial"/>
                <a:cs typeface="Arial"/>
                <a:sym typeface="Arial"/>
              </a:rPr>
              <a:t>, o durante las decisiones de rutina. Si usas </a:t>
            </a:r>
            <a:r>
              <a:rPr lang="es-AR" b="0" i="0" u="sng" strike="noStrike">
                <a:solidFill>
                  <a:srgbClr val="2A2B2C"/>
                </a:solidFill>
                <a:latin typeface="Arial"/>
                <a:ea typeface="Arial"/>
                <a:cs typeface="Arial"/>
                <a:sym typeface="Arial"/>
                <a:hlinkClick r:id="rId9">
                  <a:extLst>
                    <a:ext uri="{A12FA001-AC4F-418D-AE19-62706E023703}">
                      <ahyp:hlinkClr xmlns:ahyp="http://schemas.microsoft.com/office/drawing/2018/hyperlinkcolor" val="tx"/>
                    </a:ext>
                  </a:extLst>
                </a:hlinkClick>
              </a:rPr>
              <a:t>RAPID</a:t>
            </a:r>
            <a:r>
              <a:rPr lang="es-AR" b="0" i="0">
                <a:solidFill>
                  <a:srgbClr val="2A2B2C"/>
                </a:solidFill>
                <a:latin typeface="Arial"/>
                <a:ea typeface="Arial"/>
                <a:cs typeface="Arial"/>
                <a:sym typeface="Arial"/>
              </a:rPr>
              <a:t>, tener a un experto como responsable de la toma de decisiones te ayudará a aprovechar al máximo sus conocimientos.</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Con la </a:t>
            </a:r>
            <a:r>
              <a:rPr lang="es-AR" b="0" i="0" u="sng" strike="noStrike">
                <a:solidFill>
                  <a:srgbClr val="2A2B2C"/>
                </a:solidFill>
                <a:latin typeface="Arial"/>
                <a:ea typeface="Arial"/>
                <a:cs typeface="Arial"/>
                <a:sym typeface="Arial"/>
                <a:hlinkClick r:id="rId10">
                  <a:extLst>
                    <a:ext uri="{A12FA001-AC4F-418D-AE19-62706E023703}">
                      <ahyp:hlinkClr xmlns:ahyp="http://schemas.microsoft.com/office/drawing/2018/hyperlinkcolor" val="tx"/>
                    </a:ext>
                  </a:extLst>
                </a:hlinkClick>
              </a:rPr>
              <a:t>proyección</a:t>
            </a:r>
            <a:r>
              <a:rPr lang="es-AR" b="0" i="0">
                <a:solidFill>
                  <a:srgbClr val="2A2B2C"/>
                </a:solidFill>
                <a:latin typeface="Arial"/>
                <a:ea typeface="Arial"/>
                <a:cs typeface="Arial"/>
                <a:sym typeface="Arial"/>
              </a:rPr>
              <a:t>. Los expertos pueden ayudarte a sopesar factores como el macroentorno actual o la compatibilidad con el mercado durante la etapa de proyección, para ayudarte a obtener una estimación precisa de las ventas potenciales.</a:t>
            </a:r>
            <a:endParaRPr/>
          </a:p>
          <a:p>
            <a:pPr marL="457200" lvl="0" indent="-228600" algn="l" rtl="0">
              <a:lnSpc>
                <a:spcPct val="100000"/>
              </a:lnSpc>
              <a:spcBef>
                <a:spcPts val="0"/>
              </a:spcBef>
              <a:spcAft>
                <a:spcPts val="0"/>
              </a:spcAft>
              <a:buSzPts val="1400"/>
              <a:buFont typeface="Arial"/>
              <a:buChar char="•"/>
            </a:pPr>
            <a:r>
              <a:rPr lang="es-AR" b="0" i="0">
                <a:solidFill>
                  <a:srgbClr val="2A2B2C"/>
                </a:solidFill>
                <a:latin typeface="Arial"/>
                <a:ea typeface="Arial"/>
                <a:cs typeface="Arial"/>
                <a:sym typeface="Arial"/>
              </a:rPr>
              <a:t>Para la </a:t>
            </a:r>
            <a:r>
              <a:rPr lang="es-AR" b="0" i="0" u="sng" strike="noStrike">
                <a:solidFill>
                  <a:srgbClr val="2A2B2C"/>
                </a:solidFill>
                <a:latin typeface="Arial"/>
                <a:ea typeface="Arial"/>
                <a:cs typeface="Arial"/>
                <a:sym typeface="Arial"/>
                <a:hlinkClick r:id="rId11">
                  <a:extLst>
                    <a:ext uri="{A12FA001-AC4F-418D-AE19-62706E023703}">
                      <ahyp:hlinkClr xmlns:ahyp="http://schemas.microsoft.com/office/drawing/2018/hyperlinkcolor" val="tx"/>
                    </a:ext>
                  </a:extLst>
                </a:hlinkClick>
              </a:rPr>
              <a:t>gestión de riesgos</a:t>
            </a:r>
            <a:r>
              <a:rPr lang="es-AR" b="0" i="0">
                <a:solidFill>
                  <a:srgbClr val="2A2B2C"/>
                </a:solidFill>
                <a:latin typeface="Arial"/>
                <a:ea typeface="Arial"/>
                <a:cs typeface="Arial"/>
                <a:sym typeface="Arial"/>
              </a:rPr>
              <a:t>. Un experto puede revisar y analizar tu evaluación de riesgos, análisis de riesgos y plan de respuestas ante riesgos para determinar el grado de riesgo de los distintos escenarios, de modo que puedas estar preparado para cualquier resultado probable.</a:t>
            </a:r>
            <a:endParaRPr/>
          </a:p>
          <a:p>
            <a:pPr marL="457200" marR="0" lvl="0" indent="-228600" algn="l" rtl="0">
              <a:lnSpc>
                <a:spcPct val="100000"/>
              </a:lnSpc>
              <a:spcBef>
                <a:spcPts val="0"/>
              </a:spcBef>
              <a:spcAft>
                <a:spcPts val="0"/>
              </a:spcAft>
              <a:buSzPts val="1400"/>
              <a:buNone/>
            </a:pPr>
            <a:endParaRPr/>
          </a:p>
        </p:txBody>
      </p:sp>
      <p:sp>
        <p:nvSpPr>
          <p:cNvPr id="482" name="Google Shape;482;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99" name="Google Shape;49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38efec14d4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238efec14d4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07" name="Google Shape;507;g238efec14d4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58b18b06f9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g358b18b06f9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26" name="Google Shape;526;g358b18b06f9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58b18b06f9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358b18b06f9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36" name="Google Shape;536;g358b18b06f9_0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7" name="Google Shape;55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358b18b06f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 name="Google Shape;567;g358b18b06f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 name="Google Shape;58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58b18b06f9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4" name="Google Shape;594;g358b18b06f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3" name="Google Shape;60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3" name="Google Shape;11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1" name="Google Shape;12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4" name="Google Shape;13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9"/>
        <p:cNvGrpSpPr/>
        <p:nvPr/>
      </p:nvGrpSpPr>
      <p:grpSpPr>
        <a:xfrm>
          <a:off x="0" y="0"/>
          <a:ext cx="0" cy="0"/>
          <a:chOff x="0" y="0"/>
          <a:chExt cx="0" cy="0"/>
        </a:xfrm>
      </p:grpSpPr>
      <p:sp>
        <p:nvSpPr>
          <p:cNvPr id="20" name="Google Shape;20;p52"/>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0070C0"/>
              </a:buClr>
              <a:buSzPts val="4400"/>
              <a:buFont typeface="Calibri"/>
              <a:buNone/>
              <a:defRPr sz="4400" b="0">
                <a:solidFill>
                  <a:srgbClr val="0070C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2"/>
          <p:cNvSpPr txBox="1">
            <a:spLocks noGrp="1"/>
          </p:cNvSpPr>
          <p:nvPr>
            <p:ph type="body" idx="1"/>
          </p:nvPr>
        </p:nvSpPr>
        <p:spPr>
          <a:xfrm>
            <a:off x="653976" y="5487888"/>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SzPts val="2400"/>
              <a:buNone/>
              <a:defRPr sz="2400">
                <a:solidFill>
                  <a:srgbClr val="0070C0"/>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22" name="Google Shape;22;p52"/>
          <p:cNvSpPr txBox="1">
            <a:spLocks noGrp="1"/>
          </p:cNvSpPr>
          <p:nvPr>
            <p:ph type="ftr" idx="11"/>
          </p:nvPr>
        </p:nvSpPr>
        <p:spPr>
          <a:xfrm>
            <a:off x="685800" y="6481096"/>
            <a:ext cx="2241848" cy="3022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rgbClr val="0070C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2"/>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pic>
        <p:nvPicPr>
          <p:cNvPr id="24" name="Google Shape;24;p52" descr="2"/>
          <p:cNvPicPr preferRelativeResize="0"/>
          <p:nvPr/>
        </p:nvPicPr>
        <p:blipFill rotWithShape="1">
          <a:blip r:embed="rId2">
            <a:alphaModFix/>
          </a:blip>
          <a:srcRect l="8462"/>
          <a:stretch/>
        </p:blipFill>
        <p:spPr>
          <a:xfrm>
            <a:off x="21928" y="12576"/>
            <a:ext cx="12144672" cy="40614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Normal con fuente ">
  <p:cSld name="1_Normal con fuente ">
    <p:bg>
      <p:bgPr>
        <a:solidFill>
          <a:schemeClr val="lt1"/>
        </a:solidFill>
        <a:effectLst/>
      </p:bgPr>
    </p:bg>
    <p:spTree>
      <p:nvGrpSpPr>
        <p:cNvPr id="1" name="Shape 25"/>
        <p:cNvGrpSpPr/>
        <p:nvPr/>
      </p:nvGrpSpPr>
      <p:grpSpPr>
        <a:xfrm>
          <a:off x="0" y="0"/>
          <a:ext cx="0" cy="0"/>
          <a:chOff x="0" y="0"/>
          <a:chExt cx="0" cy="0"/>
        </a:xfrm>
      </p:grpSpPr>
      <p:sp>
        <p:nvSpPr>
          <p:cNvPr id="26" name="Google Shape;26;p53"/>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2"/>
              </a:buClr>
              <a:buSzPts val="4000"/>
              <a:buFont typeface="Calibri"/>
              <a:buNone/>
              <a:defRPr sz="4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3"/>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28" name="Google Shape;28;p53"/>
          <p:cNvSpPr txBox="1">
            <a:spLocks noGrp="1"/>
          </p:cNvSpPr>
          <p:nvPr>
            <p:ph type="body" idx="1"/>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C00000"/>
              </a:buClr>
              <a:buSzPts val="2400"/>
              <a:buFont typeface="Arial"/>
              <a:buChar char="»"/>
              <a:defRPr/>
            </a:lvl1pPr>
            <a:lvl2pPr marL="914400" lvl="1" indent="-381000" algn="l">
              <a:lnSpc>
                <a:spcPct val="85000"/>
              </a:lnSpc>
              <a:spcBef>
                <a:spcPts val="600"/>
              </a:spcBef>
              <a:spcAft>
                <a:spcPts val="0"/>
              </a:spcAft>
              <a:buClr>
                <a:srgbClr val="262626"/>
              </a:buClr>
              <a:buSzPts val="2400"/>
              <a:buChar char=" "/>
              <a:defRPr/>
            </a:lvl2pPr>
            <a:lvl3pPr marL="1371600" lvl="2" indent="-355600" algn="l">
              <a:lnSpc>
                <a:spcPct val="85000"/>
              </a:lnSpc>
              <a:spcBef>
                <a:spcPts val="600"/>
              </a:spcBef>
              <a:spcAft>
                <a:spcPts val="0"/>
              </a:spcAft>
              <a:buClr>
                <a:srgbClr val="262626"/>
              </a:buClr>
              <a:buSzPts val="20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29" name="Google Shape;29;p53"/>
          <p:cNvSpPr txBox="1">
            <a:spLocks noGrp="1"/>
          </p:cNvSpPr>
          <p:nvPr>
            <p:ph type="dt" idx="10"/>
          </p:nvPr>
        </p:nvSpPr>
        <p:spPr>
          <a:xfrm>
            <a:off x="2567608" y="6543219"/>
            <a:ext cx="825989" cy="25608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3"/>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rgbClr val="4A661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7"/>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34" name="Google Shape;34;p57"/>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35"/>
        <p:cNvGrpSpPr/>
        <p:nvPr/>
      </p:nvGrpSpPr>
      <p:grpSpPr>
        <a:xfrm>
          <a:off x="0" y="0"/>
          <a:ext cx="0" cy="0"/>
          <a:chOff x="0" y="0"/>
          <a:chExt cx="0" cy="0"/>
        </a:xfrm>
      </p:grpSpPr>
      <p:sp>
        <p:nvSpPr>
          <p:cNvPr id="36" name="Google Shape;36;p56"/>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4A6617"/>
              </a:buClr>
              <a:buSzPts val="4000"/>
              <a:buFont typeface="Calibri"/>
              <a:buNone/>
              <a:defRPr sz="40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6"/>
          <p:cNvSpPr txBox="1">
            <a:spLocks noGrp="1"/>
          </p:cNvSpPr>
          <p:nvPr>
            <p:ph type="body" idx="1"/>
          </p:nvPr>
        </p:nvSpPr>
        <p:spPr>
          <a:xfrm>
            <a:off x="676656"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C00000"/>
              </a:buClr>
              <a:buSzPts val="2400"/>
              <a:buFont typeface="Arial"/>
              <a:buChar char="»"/>
              <a:defRPr sz="2400"/>
            </a:lvl1pPr>
            <a:lvl2pPr marL="914400" lvl="1" indent="-355600" algn="l">
              <a:lnSpc>
                <a:spcPct val="85000"/>
              </a:lnSpc>
              <a:spcBef>
                <a:spcPts val="600"/>
              </a:spcBef>
              <a:spcAft>
                <a:spcPts val="0"/>
              </a:spcAft>
              <a:buClr>
                <a:srgbClr val="C00000"/>
              </a:buClr>
              <a:buSzPts val="2000"/>
              <a:buFont typeface="Arial"/>
              <a:buChar char=" "/>
              <a:defRPr sz="2000"/>
            </a:lvl2pPr>
            <a:lvl3pPr marL="1371600" lvl="2" indent="-342900" algn="l">
              <a:lnSpc>
                <a:spcPct val="85000"/>
              </a:lnSpc>
              <a:spcBef>
                <a:spcPts val="600"/>
              </a:spcBef>
              <a:spcAft>
                <a:spcPts val="0"/>
              </a:spcAft>
              <a:buClr>
                <a:srgbClr val="C00000"/>
              </a:buClr>
              <a:buSzPts val="1800"/>
              <a:buFont typeface="Arial"/>
              <a:buChar char=" "/>
              <a:defRPr sz="1800"/>
            </a:lvl3pPr>
            <a:lvl4pPr marL="1828800" lvl="3" indent="-330200" algn="l">
              <a:lnSpc>
                <a:spcPct val="85000"/>
              </a:lnSpc>
              <a:spcBef>
                <a:spcPts val="600"/>
              </a:spcBef>
              <a:spcAft>
                <a:spcPts val="0"/>
              </a:spcAft>
              <a:buClr>
                <a:srgbClr val="C00000"/>
              </a:buClr>
              <a:buSzPts val="1600"/>
              <a:buFont typeface="Arial"/>
              <a:buChar char=" "/>
              <a:defRPr sz="1600"/>
            </a:lvl4pPr>
            <a:lvl5pPr marL="2286000" lvl="4" indent="-330200" algn="l">
              <a:lnSpc>
                <a:spcPct val="85000"/>
              </a:lnSpc>
              <a:spcBef>
                <a:spcPts val="600"/>
              </a:spcBef>
              <a:spcAft>
                <a:spcPts val="0"/>
              </a:spcAft>
              <a:buClr>
                <a:srgbClr val="C00000"/>
              </a:buClr>
              <a:buSzPts val="1600"/>
              <a:buFont typeface="Arial"/>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38" name="Google Shape;38;p56"/>
          <p:cNvSpPr txBox="1">
            <a:spLocks noGrp="1"/>
          </p:cNvSpPr>
          <p:nvPr>
            <p:ph type="body" idx="2"/>
          </p:nvPr>
        </p:nvSpPr>
        <p:spPr>
          <a:xfrm>
            <a:off x="6011330" y="1998134"/>
            <a:ext cx="4663440" cy="3767328"/>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C00000"/>
              </a:buClr>
              <a:buSzPts val="2400"/>
              <a:buFont typeface="Arial"/>
              <a:buChar char="»"/>
              <a:defRPr sz="2400"/>
            </a:lvl1pPr>
            <a:lvl2pPr marL="914400" lvl="1" indent="-355600" algn="l">
              <a:lnSpc>
                <a:spcPct val="85000"/>
              </a:lnSpc>
              <a:spcBef>
                <a:spcPts val="600"/>
              </a:spcBef>
              <a:spcAft>
                <a:spcPts val="0"/>
              </a:spcAft>
              <a:buClr>
                <a:srgbClr val="C00000"/>
              </a:buClr>
              <a:buSzPts val="2000"/>
              <a:buFont typeface="Arial"/>
              <a:buChar char=" "/>
              <a:defRPr sz="2000"/>
            </a:lvl2pPr>
            <a:lvl3pPr marL="1371600" lvl="2" indent="-342900" algn="l">
              <a:lnSpc>
                <a:spcPct val="85000"/>
              </a:lnSpc>
              <a:spcBef>
                <a:spcPts val="600"/>
              </a:spcBef>
              <a:spcAft>
                <a:spcPts val="0"/>
              </a:spcAft>
              <a:buClr>
                <a:srgbClr val="C00000"/>
              </a:buClr>
              <a:buSzPts val="1800"/>
              <a:buFont typeface="Arial"/>
              <a:buChar char=" "/>
              <a:defRPr sz="1800"/>
            </a:lvl3pPr>
            <a:lvl4pPr marL="1828800" lvl="3" indent="-330200" algn="l">
              <a:lnSpc>
                <a:spcPct val="85000"/>
              </a:lnSpc>
              <a:spcBef>
                <a:spcPts val="600"/>
              </a:spcBef>
              <a:spcAft>
                <a:spcPts val="0"/>
              </a:spcAft>
              <a:buClr>
                <a:srgbClr val="C00000"/>
              </a:buClr>
              <a:buSzPts val="1600"/>
              <a:buFont typeface="Arial"/>
              <a:buChar char=" "/>
              <a:defRPr sz="1600"/>
            </a:lvl4pPr>
            <a:lvl5pPr marL="2286000" lvl="4" indent="-330200" algn="l">
              <a:lnSpc>
                <a:spcPct val="85000"/>
              </a:lnSpc>
              <a:spcBef>
                <a:spcPts val="600"/>
              </a:spcBef>
              <a:spcAft>
                <a:spcPts val="0"/>
              </a:spcAft>
              <a:buClr>
                <a:srgbClr val="C00000"/>
              </a:buClr>
              <a:buSzPts val="1600"/>
              <a:buFont typeface="Arial"/>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39" name="Google Shape;39;p56"/>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40" name="Google Shape;40;p56"/>
          <p:cNvSpPr txBox="1"/>
          <p:nvPr/>
        </p:nvSpPr>
        <p:spPr>
          <a:xfrm>
            <a:off x="5176313" y="6484425"/>
            <a:ext cx="6623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rgbClr val="888888"/>
                </a:solidFill>
                <a:latin typeface="Arial"/>
                <a:ea typeface="Arial"/>
                <a:cs typeface="Arial"/>
                <a:sym typeface="Arial"/>
              </a:rPr>
              <a:t>Fuente:</a:t>
            </a:r>
            <a:endParaRPr sz="1100" b="0" i="0" u="none" strike="noStrike" cap="none">
              <a:solidFill>
                <a:schemeClr val="lt2"/>
              </a:solidFill>
              <a:latin typeface="Calibri"/>
              <a:ea typeface="Calibri"/>
              <a:cs typeface="Calibri"/>
              <a:sym typeface="Calibri"/>
            </a:endParaRPr>
          </a:p>
        </p:txBody>
      </p:sp>
      <p:sp>
        <p:nvSpPr>
          <p:cNvPr id="41" name="Google Shape;41;p56"/>
          <p:cNvSpPr txBox="1">
            <a:spLocks noGrp="1"/>
          </p:cNvSpPr>
          <p:nvPr>
            <p:ph type="body" idx="3"/>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1100"/>
              <a:buNone/>
              <a:defRPr sz="1100" b="0" i="0">
                <a:solidFill>
                  <a:srgbClr val="888888"/>
                </a:solidFill>
                <a:latin typeface="Arial"/>
                <a:ea typeface="Arial"/>
                <a:cs typeface="Arial"/>
                <a:sym typeface="Arial"/>
              </a:defRPr>
            </a:lvl1pPr>
            <a:lvl2pPr marL="914400" lvl="1" indent="-228600" algn="l">
              <a:lnSpc>
                <a:spcPct val="85000"/>
              </a:lnSpc>
              <a:spcBef>
                <a:spcPts val="600"/>
              </a:spcBef>
              <a:spcAft>
                <a:spcPts val="0"/>
              </a:spcAft>
              <a:buClr>
                <a:srgbClr val="262626"/>
              </a:buClr>
              <a:buSzPts val="1400"/>
              <a:buNone/>
              <a:defRPr sz="1400"/>
            </a:lvl2pPr>
            <a:lvl3pPr marL="1371600" lvl="2" indent="-228600" algn="l">
              <a:lnSpc>
                <a:spcPct val="85000"/>
              </a:lnSpc>
              <a:spcBef>
                <a:spcPts val="600"/>
              </a:spcBef>
              <a:spcAft>
                <a:spcPts val="0"/>
              </a:spcAft>
              <a:buClr>
                <a:srgbClr val="262626"/>
              </a:buClr>
              <a:buSzPts val="1400"/>
              <a:buNone/>
              <a:defRPr sz="1400"/>
            </a:lvl3pPr>
            <a:lvl4pPr marL="1828800" lvl="3" indent="-228600" algn="l">
              <a:lnSpc>
                <a:spcPct val="85000"/>
              </a:lnSpc>
              <a:spcBef>
                <a:spcPts val="600"/>
              </a:spcBef>
              <a:spcAft>
                <a:spcPts val="0"/>
              </a:spcAft>
              <a:buClr>
                <a:srgbClr val="262626"/>
              </a:buClr>
              <a:buSzPts val="1400"/>
              <a:buNone/>
              <a:defRPr sz="1400"/>
            </a:lvl4pPr>
            <a:lvl5pPr marL="2286000" lvl="4" indent="-228600" algn="l">
              <a:lnSpc>
                <a:spcPct val="85000"/>
              </a:lnSpc>
              <a:spcBef>
                <a:spcPts val="600"/>
              </a:spcBef>
              <a:spcAft>
                <a:spcPts val="0"/>
              </a:spcAft>
              <a:buClr>
                <a:srgbClr val="262626"/>
              </a:buClr>
              <a:buSzPts val="1400"/>
              <a:buNone/>
              <a:defRPr sz="1400"/>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42" name="Google Shape;42;p56"/>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ormal con fuente ">
  <p:cSld name="Normal con fuente ">
    <p:bg>
      <p:bgPr>
        <a:solidFill>
          <a:schemeClr val="lt1"/>
        </a:solidFill>
        <a:effectLst/>
      </p:bgPr>
    </p:bg>
    <p:spTree>
      <p:nvGrpSpPr>
        <p:cNvPr id="1" name="Shape 44"/>
        <p:cNvGrpSpPr/>
        <p:nvPr/>
      </p:nvGrpSpPr>
      <p:grpSpPr>
        <a:xfrm>
          <a:off x="0" y="0"/>
          <a:ext cx="0" cy="0"/>
          <a:chOff x="0" y="0"/>
          <a:chExt cx="0" cy="0"/>
        </a:xfrm>
      </p:grpSpPr>
      <p:sp>
        <p:nvSpPr>
          <p:cNvPr id="45" name="Google Shape;45;p55"/>
          <p:cNvSpPr txBox="1">
            <a:spLocks noGrp="1"/>
          </p:cNvSpPr>
          <p:nvPr>
            <p:ph type="title"/>
          </p:nvPr>
        </p:nvSpPr>
        <p:spPr>
          <a:xfrm>
            <a:off x="623392" y="643372"/>
            <a:ext cx="10022838" cy="1129444"/>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4A6617"/>
              </a:buClr>
              <a:buSzPts val="4000"/>
              <a:buFont typeface="Calibri"/>
              <a:buNone/>
              <a:defRPr sz="4000" b="1">
                <a:solidFill>
                  <a:srgbClr val="4A661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5"/>
          <p:cNvSpPr txBox="1">
            <a:spLocks noGrp="1"/>
          </p:cNvSpPr>
          <p:nvPr>
            <p:ph type="sldNum" idx="12"/>
          </p:nvPr>
        </p:nvSpPr>
        <p:spPr>
          <a:xfrm>
            <a:off x="9249399" y="2852610"/>
            <a:ext cx="2926080" cy="104857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47" name="Google Shape;47;p55"/>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SzPts val="1100"/>
              <a:buNone/>
              <a:defRPr sz="1100" b="0" i="0">
                <a:solidFill>
                  <a:srgbClr val="888888"/>
                </a:solidFill>
                <a:latin typeface="Calibri"/>
                <a:ea typeface="Calibri"/>
                <a:cs typeface="Calibri"/>
                <a:sym typeface="Calibri"/>
              </a:defRPr>
            </a:lvl1pPr>
            <a:lvl2pPr marL="914400" lvl="1" indent="-228600" algn="l">
              <a:lnSpc>
                <a:spcPct val="85000"/>
              </a:lnSpc>
              <a:spcBef>
                <a:spcPts val="600"/>
              </a:spcBef>
              <a:spcAft>
                <a:spcPts val="0"/>
              </a:spcAft>
              <a:buClr>
                <a:srgbClr val="262626"/>
              </a:buClr>
              <a:buSzPts val="1400"/>
              <a:buNone/>
              <a:defRPr sz="1400"/>
            </a:lvl2pPr>
            <a:lvl3pPr marL="1371600" lvl="2" indent="-228600" algn="l">
              <a:lnSpc>
                <a:spcPct val="85000"/>
              </a:lnSpc>
              <a:spcBef>
                <a:spcPts val="600"/>
              </a:spcBef>
              <a:spcAft>
                <a:spcPts val="0"/>
              </a:spcAft>
              <a:buClr>
                <a:srgbClr val="262626"/>
              </a:buClr>
              <a:buSzPts val="1400"/>
              <a:buNone/>
              <a:defRPr sz="1400"/>
            </a:lvl3pPr>
            <a:lvl4pPr marL="1828800" lvl="3" indent="-228600" algn="l">
              <a:lnSpc>
                <a:spcPct val="85000"/>
              </a:lnSpc>
              <a:spcBef>
                <a:spcPts val="600"/>
              </a:spcBef>
              <a:spcAft>
                <a:spcPts val="0"/>
              </a:spcAft>
              <a:buClr>
                <a:srgbClr val="262626"/>
              </a:buClr>
              <a:buSzPts val="1400"/>
              <a:buNone/>
              <a:defRPr sz="1400"/>
            </a:lvl4pPr>
            <a:lvl5pPr marL="2286000" lvl="4" indent="-228600" algn="l">
              <a:lnSpc>
                <a:spcPct val="85000"/>
              </a:lnSpc>
              <a:spcBef>
                <a:spcPts val="600"/>
              </a:spcBef>
              <a:spcAft>
                <a:spcPts val="0"/>
              </a:spcAft>
              <a:buClr>
                <a:srgbClr val="262626"/>
              </a:buClr>
              <a:buSzPts val="1400"/>
              <a:buNone/>
              <a:defRPr sz="1400"/>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48" name="Google Shape;48;p55"/>
          <p:cNvSpPr txBox="1">
            <a:spLocks noGrp="1"/>
          </p:cNvSpPr>
          <p:nvPr>
            <p:ph type="body" idx="2"/>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lvl1pPr marL="457200" lvl="0" indent="-381000" algn="l">
              <a:lnSpc>
                <a:spcPct val="85000"/>
              </a:lnSpc>
              <a:spcBef>
                <a:spcPts val="1300"/>
              </a:spcBef>
              <a:spcAft>
                <a:spcPts val="0"/>
              </a:spcAft>
              <a:buClr>
                <a:srgbClr val="C00000"/>
              </a:buClr>
              <a:buSzPts val="2400"/>
              <a:buFont typeface="Arial"/>
              <a:buChar char="»"/>
              <a:defRPr/>
            </a:lvl1pPr>
            <a:lvl2pPr marL="914400" lvl="1" indent="-381000" algn="l">
              <a:lnSpc>
                <a:spcPct val="85000"/>
              </a:lnSpc>
              <a:spcBef>
                <a:spcPts val="600"/>
              </a:spcBef>
              <a:spcAft>
                <a:spcPts val="0"/>
              </a:spcAft>
              <a:buClr>
                <a:srgbClr val="262626"/>
              </a:buClr>
              <a:buSzPts val="2400"/>
              <a:buChar char=" "/>
              <a:defRPr/>
            </a:lvl2pPr>
            <a:lvl3pPr marL="1371600" lvl="2" indent="-355600" algn="l">
              <a:lnSpc>
                <a:spcPct val="85000"/>
              </a:lnSpc>
              <a:spcBef>
                <a:spcPts val="600"/>
              </a:spcBef>
              <a:spcAft>
                <a:spcPts val="0"/>
              </a:spcAft>
              <a:buClr>
                <a:srgbClr val="262626"/>
              </a:buClr>
              <a:buSzPts val="20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49" name="Google Shape;49;p55"/>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solidFill>
                  <a:srgbClr val="BFBFB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55"/>
          <p:cNvSpPr txBox="1"/>
          <p:nvPr/>
        </p:nvSpPr>
        <p:spPr>
          <a:xfrm>
            <a:off x="5176313" y="6484425"/>
            <a:ext cx="66236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rgbClr val="888888"/>
                </a:solidFill>
                <a:latin typeface="Calibri"/>
                <a:ea typeface="Calibri"/>
                <a:cs typeface="Calibri"/>
                <a:sym typeface="Calibri"/>
              </a:rPr>
              <a:t>Fuente:</a:t>
            </a:r>
            <a:endParaRPr sz="1100" b="0" i="0" u="none" strike="noStrike" cap="none">
              <a:solidFill>
                <a:schemeClr val="lt2"/>
              </a:solidFill>
              <a:latin typeface="Calibri"/>
              <a:ea typeface="Calibri"/>
              <a:cs typeface="Calibri"/>
              <a:sym typeface="Calibri"/>
            </a:endParaRPr>
          </a:p>
        </p:txBody>
      </p:sp>
      <p:cxnSp>
        <p:nvCxnSpPr>
          <p:cNvPr id="51" name="Google Shape;51;p55"/>
          <p:cNvCxnSpPr/>
          <p:nvPr/>
        </p:nvCxnSpPr>
        <p:spPr>
          <a:xfrm>
            <a:off x="623392" y="1772816"/>
            <a:ext cx="10772775" cy="0"/>
          </a:xfrm>
          <a:prstGeom prst="straightConnector1">
            <a:avLst/>
          </a:prstGeom>
          <a:noFill/>
          <a:ln w="9525" cap="flat" cmpd="sng">
            <a:solidFill>
              <a:schemeClr val="accent1"/>
            </a:solidFill>
            <a:prstDash val="solid"/>
            <a:round/>
            <a:headEnd type="none" w="sm" len="sm"/>
            <a:tailEnd type="none" w="sm" len="sm"/>
          </a:ln>
        </p:spPr>
      </p:cxnSp>
      <p:sp>
        <p:nvSpPr>
          <p:cNvPr id="52" name="Google Shape;52;p55"/>
          <p:cNvSpPr txBox="1"/>
          <p:nvPr/>
        </p:nvSpPr>
        <p:spPr>
          <a:xfrm>
            <a:off x="5176313" y="6484425"/>
            <a:ext cx="662361"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chemeClr val="dk2"/>
                </a:solidFill>
                <a:latin typeface="Calibri"/>
                <a:ea typeface="Calibri"/>
                <a:cs typeface="Calibri"/>
                <a:sym typeface="Calibri"/>
              </a:rPr>
              <a:t>Fuente:</a:t>
            </a:r>
            <a:endParaRPr sz="1100" b="0" i="0" u="none" strike="noStrike" cap="none">
              <a:solidFill>
                <a:schemeClr val="dk2"/>
              </a:solidFill>
              <a:latin typeface="Calibri"/>
              <a:ea typeface="Calibri"/>
              <a:cs typeface="Calibri"/>
              <a:sym typeface="Calibri"/>
            </a:endParaRPr>
          </a:p>
        </p:txBody>
      </p:sp>
      <p:cxnSp>
        <p:nvCxnSpPr>
          <p:cNvPr id="53" name="Google Shape;53;p55"/>
          <p:cNvCxnSpPr/>
          <p:nvPr/>
        </p:nvCxnSpPr>
        <p:spPr>
          <a:xfrm>
            <a:off x="623392" y="1772816"/>
            <a:ext cx="10772775"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54"/>
        <p:cNvGrpSpPr/>
        <p:nvPr/>
      </p:nvGrpSpPr>
      <p:grpSpPr>
        <a:xfrm>
          <a:off x="0" y="0"/>
          <a:ext cx="0" cy="0"/>
          <a:chOff x="0" y="0"/>
          <a:chExt cx="0" cy="0"/>
        </a:xfrm>
      </p:grpSpPr>
      <p:sp>
        <p:nvSpPr>
          <p:cNvPr id="55" name="Google Shape;55;p58"/>
          <p:cNvSpPr txBox="1">
            <a:spLocks noGrp="1"/>
          </p:cNvSpPr>
          <p:nvPr>
            <p:ph type="title"/>
          </p:nvPr>
        </p:nvSpPr>
        <p:spPr>
          <a:xfrm>
            <a:off x="551384" y="2051013"/>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dk2"/>
              </a:buClr>
              <a:buSzPts val="7200"/>
              <a:buFont typeface="Calibri"/>
              <a:buNone/>
              <a:defRPr sz="7200" b="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8"/>
          <p:cNvSpPr txBox="1">
            <a:spLocks noGrp="1"/>
          </p:cNvSpPr>
          <p:nvPr>
            <p:ph type="body" idx="1"/>
          </p:nvPr>
        </p:nvSpPr>
        <p:spPr>
          <a:xfrm>
            <a:off x="551384" y="4359587"/>
            <a:ext cx="9229344" cy="5334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00"/>
              </a:spcBef>
              <a:spcAft>
                <a:spcPts val="0"/>
              </a:spcAft>
              <a:buSzPts val="2400"/>
              <a:buNone/>
              <a:defRPr sz="2400">
                <a:solidFill>
                  <a:schemeClr val="dk2"/>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57" name="Google Shape;57;p58"/>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8"/>
          <p:cNvSpPr txBox="1">
            <a:spLocks noGrp="1"/>
          </p:cNvSpPr>
          <p:nvPr>
            <p:ph type="ftr" idx="11"/>
          </p:nvPr>
        </p:nvSpPr>
        <p:spPr>
          <a:xfrm>
            <a:off x="685800" y="6481096"/>
            <a:ext cx="2241848" cy="3022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8"/>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rgbClr val="4A6617"/>
              </a:buClr>
              <a:buSzPts val="4800"/>
              <a:buFont typeface="Calibri"/>
              <a:buNone/>
              <a:defRPr sz="4800" b="1" i="0" u="none" strike="noStrike" cap="none">
                <a:solidFill>
                  <a:srgbClr val="4A6617"/>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0"/>
          <p:cNvSpPr txBox="1">
            <a:spLocks noGrp="1"/>
          </p:cNvSpPr>
          <p:nvPr>
            <p:ph type="body" idx="1"/>
          </p:nvPr>
        </p:nvSpPr>
        <p:spPr>
          <a:xfrm>
            <a:off x="676656" y="2011680"/>
            <a:ext cx="10753725" cy="3766185"/>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85000"/>
              </a:lnSpc>
              <a:spcBef>
                <a:spcPts val="1300"/>
              </a:spcBef>
              <a:spcAft>
                <a:spcPts val="0"/>
              </a:spcAft>
              <a:buClr>
                <a:srgbClr val="C00000"/>
              </a:buClr>
              <a:buSzPts val="2400"/>
              <a:buFont typeface="Arial"/>
              <a:buChar char="»"/>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6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6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4pPr>
            <a:lvl5pPr marL="2286000" marR="0" lvl="4"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endParaRPr/>
          </a:p>
        </p:txBody>
      </p:sp>
      <p:sp>
        <p:nvSpPr>
          <p:cNvPr id="12" name="Google Shape;12;p50"/>
          <p:cNvSpPr txBox="1">
            <a:spLocks noGrp="1"/>
          </p:cNvSpPr>
          <p:nvPr>
            <p:ph type="sldNum" idx="12"/>
          </p:nvPr>
        </p:nvSpPr>
        <p:spPr>
          <a:xfrm>
            <a:off x="9265920" y="2780928"/>
            <a:ext cx="2926080" cy="139703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300"/>
              <a:buFont typeface="Arial"/>
              <a:buNone/>
              <a:defRPr sz="10300"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‹Nº›</a:t>
            </a:fld>
            <a:endParaRPr/>
          </a:p>
        </p:txBody>
      </p:sp>
      <p:sp>
        <p:nvSpPr>
          <p:cNvPr id="13" name="Google Shape;13;p50"/>
          <p:cNvSpPr txBox="1">
            <a:spLocks noGrp="1"/>
          </p:cNvSpPr>
          <p:nvPr>
            <p:ph type="dt" idx="10"/>
          </p:nvPr>
        </p:nvSpPr>
        <p:spPr>
          <a:xfrm>
            <a:off x="2567608" y="6543219"/>
            <a:ext cx="825989" cy="25608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0"/>
          <p:cNvSpPr txBox="1">
            <a:spLocks noGrp="1"/>
          </p:cNvSpPr>
          <p:nvPr>
            <p:ph type="ftr" idx="11"/>
          </p:nvPr>
        </p:nvSpPr>
        <p:spPr>
          <a:xfrm>
            <a:off x="168980" y="6554697"/>
            <a:ext cx="2154900" cy="21301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BFBFB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cxnSp>
        <p:nvCxnSpPr>
          <p:cNvPr id="15" name="Google Shape;15;p50"/>
          <p:cNvCxnSpPr/>
          <p:nvPr/>
        </p:nvCxnSpPr>
        <p:spPr>
          <a:xfrm>
            <a:off x="623392" y="1772816"/>
            <a:ext cx="10772775" cy="0"/>
          </a:xfrm>
          <a:prstGeom prst="straightConnector1">
            <a:avLst/>
          </a:prstGeom>
          <a:noFill/>
          <a:ln w="9525" cap="flat" cmpd="sng">
            <a:solidFill>
              <a:schemeClr val="accent1"/>
            </a:solidFill>
            <a:prstDash val="solid"/>
            <a:round/>
            <a:headEnd type="none" w="sm" len="sm"/>
            <a:tailEnd type="none" w="sm" len="sm"/>
          </a:ln>
        </p:spPr>
      </p:cxnSp>
      <p:pic>
        <p:nvPicPr>
          <p:cNvPr id="16" name="Google Shape;16;p50"/>
          <p:cNvPicPr preferRelativeResize="0"/>
          <p:nvPr/>
        </p:nvPicPr>
        <p:blipFill rotWithShape="1">
          <a:blip r:embed="rId9">
            <a:alphaModFix/>
          </a:blip>
          <a:srcRect/>
          <a:stretch/>
        </p:blipFill>
        <p:spPr>
          <a:xfrm>
            <a:off x="10981508" y="0"/>
            <a:ext cx="1210492" cy="1187213"/>
          </a:xfrm>
          <a:prstGeom prst="rect">
            <a:avLst/>
          </a:prstGeom>
          <a:noFill/>
          <a:ln>
            <a:noFill/>
          </a:ln>
        </p:spPr>
      </p:pic>
      <p:sp>
        <p:nvSpPr>
          <p:cNvPr id="17" name="Google Shape;17;p50"/>
          <p:cNvSpPr txBox="1"/>
          <p:nvPr/>
        </p:nvSpPr>
        <p:spPr>
          <a:xfrm>
            <a:off x="4546120" y="6533214"/>
            <a:ext cx="58221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2025</a:t>
            </a:r>
            <a:endParaRPr/>
          </a:p>
        </p:txBody>
      </p:sp>
      <p:sp>
        <p:nvSpPr>
          <p:cNvPr id="18" name="Google Shape;18;p50"/>
          <p:cNvSpPr txBox="1"/>
          <p:nvPr/>
        </p:nvSpPr>
        <p:spPr>
          <a:xfrm>
            <a:off x="6273070" y="6494575"/>
            <a:ext cx="61587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000" b="0" i="0" u="none" strike="noStrike" cap="none">
                <a:solidFill>
                  <a:srgbClr val="000000"/>
                </a:solidFill>
                <a:latin typeface="Arial"/>
                <a:ea typeface="Arial"/>
                <a:cs typeface="Arial"/>
                <a:sym typeface="Arial"/>
              </a:rPr>
              <a:t>Fuente:</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ftp://ftp.cs.umd.edu/pub/sel/papers/gqm.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planningpokeronline.com/"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s://strs.grc.nasa.gov/repository/forms/cocomo-calculation/"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hyperlink" Target="https://strs.grc.nasa.gov/repository/forms/cocomo-calculat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653976" y="4737542"/>
            <a:ext cx="10780776"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dk2"/>
              </a:buClr>
              <a:buSzPts val="7200"/>
              <a:buFont typeface="Calibri"/>
              <a:buNone/>
            </a:pPr>
            <a:r>
              <a:rPr lang="es-AR" b="1">
                <a:solidFill>
                  <a:srgbClr val="4A6617"/>
                </a:solidFill>
              </a:rPr>
              <a:t>Gestión de Proyectos </a:t>
            </a:r>
            <a:endParaRPr b="1">
              <a:solidFill>
                <a:srgbClr val="4A6617"/>
              </a:solidFill>
            </a:endParaRPr>
          </a:p>
        </p:txBody>
      </p:sp>
      <p:sp>
        <p:nvSpPr>
          <p:cNvPr id="65" name="Google Shape;65;p2"/>
          <p:cNvSpPr txBox="1">
            <a:spLocks noGrp="1"/>
          </p:cNvSpPr>
          <p:nvPr>
            <p:ph type="body" idx="1"/>
          </p:nvPr>
        </p:nvSpPr>
        <p:spPr>
          <a:xfrm>
            <a:off x="653976" y="5502878"/>
            <a:ext cx="9229344" cy="533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s-AR">
                <a:solidFill>
                  <a:srgbClr val="4A6617"/>
                </a:solidFill>
              </a:rPr>
              <a:t>Métricas </a:t>
            </a:r>
            <a:endParaRPr>
              <a:solidFill>
                <a:srgbClr val="4A661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537359" y="372985"/>
            <a:ext cx="5328869"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 del proceso</a:t>
            </a:r>
            <a:endParaRPr/>
          </a:p>
        </p:txBody>
      </p:sp>
      <p:sp>
        <p:nvSpPr>
          <p:cNvPr id="146" name="Google Shape;146;p10"/>
          <p:cNvSpPr txBox="1"/>
          <p:nvPr/>
        </p:nvSpPr>
        <p:spPr>
          <a:xfrm>
            <a:off x="424337" y="1888681"/>
            <a:ext cx="11327952"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400" b="0" i="0" u="none" strike="noStrike" cap="none">
                <a:solidFill>
                  <a:srgbClr val="000000"/>
                </a:solidFill>
                <a:latin typeface="Calibri"/>
                <a:ea typeface="Calibri"/>
                <a:cs typeface="Calibri"/>
                <a:sym typeface="Calibri"/>
              </a:rPr>
              <a:t>La única forma de mejorar un proceso es medir atributos específicos de ese proceso, desarrollar un conjunto de métricas en base a estos atributos y luego usarlos para lograr indicadores que llevarán a la mejora del proceso.</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s-AR" sz="2400" b="0" i="0" u="none" strike="noStrike" cap="none">
                <a:solidFill>
                  <a:srgbClr val="000000"/>
                </a:solidFill>
                <a:latin typeface="Calibri"/>
                <a:ea typeface="Calibri"/>
                <a:cs typeface="Calibri"/>
                <a:sym typeface="Calibri"/>
              </a:rPr>
              <a:t>Ej: </a:t>
            </a: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r>
              <a:rPr lang="es-AR" sz="2400" b="0" i="0" u="none" strike="noStrike" cap="none">
                <a:solidFill>
                  <a:srgbClr val="000000"/>
                </a:solidFill>
                <a:latin typeface="Calibri"/>
                <a:ea typeface="Calibri"/>
                <a:cs typeface="Calibri"/>
                <a:sym typeface="Calibri"/>
              </a:rPr>
              <a:t>Errores descubiertos antes de liberar el software</a:t>
            </a:r>
            <a:endParaRPr sz="24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000"/>
              <a:buFont typeface="Noto Sans Symbols"/>
              <a:buChar char="❖"/>
            </a:pPr>
            <a:r>
              <a:rPr lang="es-AR" sz="2400" b="0" i="0" u="none" strike="noStrike" cap="none">
                <a:solidFill>
                  <a:srgbClr val="000000"/>
                </a:solidFill>
                <a:latin typeface="Calibri"/>
                <a:ea typeface="Calibri"/>
                <a:cs typeface="Calibri"/>
                <a:sym typeface="Calibri"/>
              </a:rPr>
              <a:t>Productos de trabajo entregados</a:t>
            </a: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r>
              <a:rPr lang="es-AR" sz="2400" b="0" i="0" u="none" strike="noStrike" cap="none">
                <a:solidFill>
                  <a:srgbClr val="000000"/>
                </a:solidFill>
                <a:latin typeface="Calibri"/>
                <a:ea typeface="Calibri"/>
                <a:cs typeface="Calibri"/>
                <a:sym typeface="Calibri"/>
              </a:rPr>
              <a:t>Esfuerzo humano invertido</a:t>
            </a: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r>
              <a:rPr lang="es-AR" sz="2400" b="0" i="0" u="none" strike="noStrike" cap="none">
                <a:solidFill>
                  <a:srgbClr val="000000"/>
                </a:solidFill>
                <a:latin typeface="Calibri"/>
                <a:ea typeface="Calibri"/>
                <a:cs typeface="Calibri"/>
                <a:sym typeface="Calibri"/>
              </a:rPr>
              <a:t>Conformidad con el calendario </a:t>
            </a: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r>
              <a:rPr lang="es-AR" sz="2400" b="0" i="0" u="none" strike="noStrike" cap="none">
                <a:solidFill>
                  <a:srgbClr val="000000"/>
                </a:solidFill>
                <a:latin typeface="Calibri"/>
                <a:ea typeface="Calibri"/>
                <a:cs typeface="Calibri"/>
                <a:sym typeface="Calibri"/>
              </a:rPr>
              <a:t>Esfuerzo y tiempo invertido en actividades propias del proceso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2"/>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 del producto</a:t>
            </a:r>
            <a:endParaRPr>
              <a:solidFill>
                <a:schemeClr val="accent5"/>
              </a:solidFill>
            </a:endParaRPr>
          </a:p>
        </p:txBody>
      </p:sp>
      <p:sp>
        <p:nvSpPr>
          <p:cNvPr id="152" name="Google Shape;152;p12"/>
          <p:cNvSpPr txBox="1">
            <a:spLocks noGrp="1"/>
          </p:cNvSpPr>
          <p:nvPr>
            <p:ph type="body" idx="1"/>
          </p:nvPr>
        </p:nvSpPr>
        <p:spPr>
          <a:xfrm>
            <a:off x="623393" y="2336397"/>
            <a:ext cx="4663440" cy="3767328"/>
          </a:xfrm>
          <a:prstGeom prst="rect">
            <a:avLst/>
          </a:prstGeom>
          <a:noFill/>
          <a:ln>
            <a:noFill/>
          </a:ln>
        </p:spPr>
        <p:txBody>
          <a:bodyPr spcFirstLastPara="1" wrap="square" lIns="91425" tIns="45700" rIns="91425" bIns="45700" anchor="t" anchorCtr="0">
            <a:normAutofit/>
          </a:bodyPr>
          <a:lstStyle/>
          <a:p>
            <a:pPr marL="0" marR="0" lvl="1" indent="0" algn="l" rtl="0">
              <a:lnSpc>
                <a:spcPct val="75000"/>
              </a:lnSpc>
              <a:spcBef>
                <a:spcPts val="0"/>
              </a:spcBef>
              <a:spcAft>
                <a:spcPts val="0"/>
              </a:spcAft>
              <a:buSzPts val="2000"/>
              <a:buNone/>
            </a:pPr>
            <a:endParaRPr sz="2000" b="0" i="0" u="none" strike="noStrike" cap="none">
              <a:solidFill>
                <a:schemeClr val="dk1"/>
              </a:solidFill>
              <a:latin typeface="Calibri"/>
              <a:ea typeface="Calibri"/>
              <a:cs typeface="Calibri"/>
              <a:sym typeface="Calibri"/>
            </a:endParaRPr>
          </a:p>
          <a:p>
            <a:pPr marL="0" marR="0" lvl="1" indent="0" algn="l" rtl="0">
              <a:lnSpc>
                <a:spcPct val="75000"/>
              </a:lnSpc>
              <a:spcBef>
                <a:spcPts val="0"/>
              </a:spcBef>
              <a:spcAft>
                <a:spcPts val="0"/>
              </a:spcAft>
              <a:buSzPts val="2000"/>
              <a:buNone/>
            </a:pPr>
            <a:endParaRPr>
              <a:solidFill>
                <a:schemeClr val="dk1"/>
              </a:solidFill>
            </a:endParaRPr>
          </a:p>
          <a:p>
            <a:pPr marL="0" marR="0" lvl="1" indent="0" algn="l" rtl="0">
              <a:lnSpc>
                <a:spcPct val="75000"/>
              </a:lnSpc>
              <a:spcBef>
                <a:spcPts val="0"/>
              </a:spcBef>
              <a:spcAft>
                <a:spcPts val="0"/>
              </a:spcAft>
              <a:buSzPts val="2000"/>
              <a:buNone/>
            </a:pPr>
            <a:endParaRPr sz="2000" b="0" i="0" u="none" strike="noStrike" cap="none">
              <a:solidFill>
                <a:schemeClr val="dk1"/>
              </a:solidFill>
              <a:latin typeface="Calibri"/>
              <a:ea typeface="Calibri"/>
              <a:cs typeface="Calibri"/>
              <a:sym typeface="Calibri"/>
            </a:endParaRPr>
          </a:p>
          <a:p>
            <a:pPr marL="0" marR="0" lvl="1" indent="0" algn="l" rtl="0">
              <a:lnSpc>
                <a:spcPct val="75000"/>
              </a:lnSpc>
              <a:spcBef>
                <a:spcPts val="0"/>
              </a:spcBef>
              <a:spcAft>
                <a:spcPts val="0"/>
              </a:spcAft>
              <a:buSzPts val="2000"/>
              <a:buNone/>
            </a:pPr>
            <a:endParaRPr>
              <a:solidFill>
                <a:schemeClr val="dk1"/>
              </a:solidFill>
            </a:endParaRPr>
          </a:p>
          <a:p>
            <a:pPr marL="0" marR="0" lvl="1" indent="0" algn="l" rtl="0">
              <a:lnSpc>
                <a:spcPct val="75000"/>
              </a:lnSpc>
              <a:spcBef>
                <a:spcPts val="0"/>
              </a:spcBef>
              <a:spcAft>
                <a:spcPts val="0"/>
              </a:spcAft>
              <a:buSzPts val="2000"/>
              <a:buNone/>
            </a:pPr>
            <a:endParaRPr sz="2000" b="0" i="0" u="none" strike="noStrike" cap="none">
              <a:solidFill>
                <a:schemeClr val="dk1"/>
              </a:solidFill>
              <a:latin typeface="Calibri"/>
              <a:ea typeface="Calibri"/>
              <a:cs typeface="Calibri"/>
              <a:sym typeface="Calibri"/>
            </a:endParaRPr>
          </a:p>
          <a:p>
            <a:pPr marL="0" marR="0" lvl="1" indent="0" algn="l" rtl="0">
              <a:lnSpc>
                <a:spcPct val="75000"/>
              </a:lnSpc>
              <a:spcBef>
                <a:spcPts val="0"/>
              </a:spcBef>
              <a:spcAft>
                <a:spcPts val="0"/>
              </a:spcAft>
              <a:buSzPts val="2000"/>
              <a:buNone/>
            </a:pPr>
            <a:endParaRPr>
              <a:solidFill>
                <a:schemeClr val="dk1"/>
              </a:solidFill>
            </a:endParaRPr>
          </a:p>
          <a:p>
            <a:pPr marL="0" marR="0" lvl="1" indent="0" algn="l" rtl="0">
              <a:lnSpc>
                <a:spcPct val="75000"/>
              </a:lnSpc>
              <a:spcBef>
                <a:spcPts val="0"/>
              </a:spcBef>
              <a:spcAft>
                <a:spcPts val="0"/>
              </a:spcAft>
              <a:buSzPts val="2000"/>
              <a:buNone/>
            </a:pPr>
            <a:r>
              <a:rPr lang="es-AR" sz="2000" b="0" i="0" u="none" strike="noStrike" cap="none">
                <a:solidFill>
                  <a:schemeClr val="dk1"/>
                </a:solidFill>
                <a:latin typeface="Calibri"/>
                <a:ea typeface="Calibri"/>
                <a:cs typeface="Calibri"/>
                <a:sym typeface="Calibri"/>
              </a:rPr>
              <a:t>Dinámicas</a:t>
            </a:r>
            <a:endParaRPr/>
          </a:p>
          <a:p>
            <a:pPr marL="457200" marR="0" lvl="2" indent="-342900" algn="l" rtl="0">
              <a:lnSpc>
                <a:spcPct val="75000"/>
              </a:lnSpc>
              <a:spcBef>
                <a:spcPts val="180"/>
              </a:spcBef>
              <a:spcAft>
                <a:spcPts val="0"/>
              </a:spcAft>
              <a:buClr>
                <a:schemeClr val="dk1"/>
              </a:buClr>
              <a:buSzPts val="1800"/>
              <a:buFont typeface="Noto Sans Symbols"/>
              <a:buChar char="❖"/>
            </a:pPr>
            <a:r>
              <a:rPr lang="es-AR" sz="2000" b="0" i="0" u="none" strike="noStrike" cap="none">
                <a:solidFill>
                  <a:schemeClr val="dk1"/>
                </a:solidFill>
                <a:latin typeface="Calibri"/>
                <a:ea typeface="Calibri"/>
                <a:cs typeface="Calibri"/>
                <a:sym typeface="Calibri"/>
              </a:rPr>
              <a:t>Hechas en un programa en ejecución.</a:t>
            </a:r>
            <a:endParaRPr sz="2000" b="0" i="0" u="none" strike="noStrike" cap="none">
              <a:solidFill>
                <a:srgbClr val="000000"/>
              </a:solidFill>
              <a:latin typeface="Calibri"/>
              <a:ea typeface="Calibri"/>
              <a:cs typeface="Calibri"/>
              <a:sym typeface="Calibri"/>
            </a:endParaRPr>
          </a:p>
          <a:p>
            <a:pPr marL="457200" marR="0" lvl="2" indent="-342900" algn="l" rtl="0">
              <a:lnSpc>
                <a:spcPct val="75000"/>
              </a:lnSpc>
              <a:spcBef>
                <a:spcPts val="180"/>
              </a:spcBef>
              <a:spcAft>
                <a:spcPts val="0"/>
              </a:spcAft>
              <a:buClr>
                <a:schemeClr val="dk1"/>
              </a:buClr>
              <a:buSzPts val="1800"/>
              <a:buFont typeface="Noto Sans Symbols"/>
              <a:buChar char="❖"/>
            </a:pPr>
            <a:r>
              <a:rPr lang="es-AR" sz="2000" b="0" i="0" u="none" strike="noStrike" cap="none">
                <a:solidFill>
                  <a:schemeClr val="dk1"/>
                </a:solidFill>
                <a:latin typeface="Calibri"/>
                <a:ea typeface="Calibri"/>
                <a:cs typeface="Calibri"/>
                <a:sym typeface="Calibri"/>
              </a:rPr>
              <a:t>Ayudan a valorar la eficiencia y fiabilidad de un programa. </a:t>
            </a:r>
            <a:endParaRPr/>
          </a:p>
          <a:p>
            <a:pPr marL="457200" lvl="0" indent="-228600" algn="l" rtl="0">
              <a:lnSpc>
                <a:spcPct val="85000"/>
              </a:lnSpc>
              <a:spcBef>
                <a:spcPts val="1300"/>
              </a:spcBef>
              <a:spcAft>
                <a:spcPts val="0"/>
              </a:spcAft>
              <a:buClr>
                <a:srgbClr val="C00000"/>
              </a:buClr>
              <a:buSzPts val="2400"/>
              <a:buFont typeface="Arial"/>
              <a:buNone/>
            </a:pPr>
            <a:endParaRPr/>
          </a:p>
        </p:txBody>
      </p:sp>
      <p:sp>
        <p:nvSpPr>
          <p:cNvPr id="153" name="Google Shape;153;p12"/>
          <p:cNvSpPr txBox="1">
            <a:spLocks noGrp="1"/>
          </p:cNvSpPr>
          <p:nvPr>
            <p:ph type="body" idx="2"/>
          </p:nvPr>
        </p:nvSpPr>
        <p:spPr>
          <a:xfrm>
            <a:off x="5946955" y="2567110"/>
            <a:ext cx="4663440" cy="3767328"/>
          </a:xfrm>
          <a:prstGeom prst="rect">
            <a:avLst/>
          </a:prstGeom>
          <a:noFill/>
          <a:ln>
            <a:noFill/>
          </a:ln>
        </p:spPr>
        <p:txBody>
          <a:bodyPr spcFirstLastPara="1" wrap="square" lIns="91425" tIns="45700" rIns="91425" bIns="45700" anchor="t" anchorCtr="0">
            <a:normAutofit/>
          </a:bodyPr>
          <a:lstStyle/>
          <a:p>
            <a:pPr marL="0" marR="0" lvl="1" indent="0" algn="l" rtl="0">
              <a:lnSpc>
                <a:spcPct val="75000"/>
              </a:lnSpc>
              <a:spcBef>
                <a:spcPts val="180"/>
              </a:spcBef>
              <a:spcAft>
                <a:spcPts val="0"/>
              </a:spcAft>
              <a:buSzPts val="2000"/>
              <a:buNone/>
            </a:pPr>
            <a:endParaRPr sz="2000" b="0" i="0" u="none" strike="noStrike" cap="none">
              <a:solidFill>
                <a:schemeClr val="dk1"/>
              </a:solidFill>
              <a:latin typeface="Calibri"/>
              <a:ea typeface="Calibri"/>
              <a:cs typeface="Calibri"/>
              <a:sym typeface="Calibri"/>
            </a:endParaRPr>
          </a:p>
          <a:p>
            <a:pPr marL="0" marR="0" lvl="1" indent="0" algn="l" rtl="0">
              <a:lnSpc>
                <a:spcPct val="75000"/>
              </a:lnSpc>
              <a:spcBef>
                <a:spcPts val="180"/>
              </a:spcBef>
              <a:spcAft>
                <a:spcPts val="0"/>
              </a:spcAft>
              <a:buSzPts val="2000"/>
              <a:buNone/>
            </a:pPr>
            <a:endParaRPr>
              <a:solidFill>
                <a:schemeClr val="dk1"/>
              </a:solidFill>
            </a:endParaRPr>
          </a:p>
          <a:p>
            <a:pPr marL="0" marR="0" lvl="1" indent="0" algn="l" rtl="0">
              <a:lnSpc>
                <a:spcPct val="75000"/>
              </a:lnSpc>
              <a:spcBef>
                <a:spcPts val="180"/>
              </a:spcBef>
              <a:spcAft>
                <a:spcPts val="0"/>
              </a:spcAft>
              <a:buSzPts val="2000"/>
              <a:buNone/>
            </a:pPr>
            <a:endParaRPr sz="2000" b="0" i="0" u="none" strike="noStrike" cap="none">
              <a:solidFill>
                <a:schemeClr val="dk1"/>
              </a:solidFill>
              <a:latin typeface="Calibri"/>
              <a:ea typeface="Calibri"/>
              <a:cs typeface="Calibri"/>
              <a:sym typeface="Calibri"/>
            </a:endParaRPr>
          </a:p>
          <a:p>
            <a:pPr marL="0" marR="0" lvl="1" indent="0" algn="l" rtl="0">
              <a:lnSpc>
                <a:spcPct val="75000"/>
              </a:lnSpc>
              <a:spcBef>
                <a:spcPts val="180"/>
              </a:spcBef>
              <a:spcAft>
                <a:spcPts val="0"/>
              </a:spcAft>
              <a:buSzPts val="2000"/>
              <a:buNone/>
            </a:pPr>
            <a:endParaRPr>
              <a:solidFill>
                <a:schemeClr val="dk1"/>
              </a:solidFill>
            </a:endParaRPr>
          </a:p>
          <a:p>
            <a:pPr marL="0" marR="0" lvl="1" indent="0" algn="l" rtl="0">
              <a:lnSpc>
                <a:spcPct val="75000"/>
              </a:lnSpc>
              <a:spcBef>
                <a:spcPts val="180"/>
              </a:spcBef>
              <a:spcAft>
                <a:spcPts val="0"/>
              </a:spcAft>
              <a:buSzPts val="2000"/>
              <a:buNone/>
            </a:pPr>
            <a:endParaRPr sz="2000" b="0" i="0" u="none" strike="noStrike" cap="none">
              <a:solidFill>
                <a:schemeClr val="dk1"/>
              </a:solidFill>
              <a:latin typeface="Calibri"/>
              <a:ea typeface="Calibri"/>
              <a:cs typeface="Calibri"/>
              <a:sym typeface="Calibri"/>
            </a:endParaRPr>
          </a:p>
          <a:p>
            <a:pPr marL="0" marR="0" lvl="1" indent="0" algn="l" rtl="0">
              <a:lnSpc>
                <a:spcPct val="75000"/>
              </a:lnSpc>
              <a:spcBef>
                <a:spcPts val="180"/>
              </a:spcBef>
              <a:spcAft>
                <a:spcPts val="0"/>
              </a:spcAft>
              <a:buSzPts val="2000"/>
              <a:buNone/>
            </a:pPr>
            <a:r>
              <a:rPr lang="es-AR" sz="2000" b="0" i="0" u="none" strike="noStrike" cap="none">
                <a:solidFill>
                  <a:schemeClr val="dk1"/>
                </a:solidFill>
                <a:latin typeface="Calibri"/>
                <a:ea typeface="Calibri"/>
                <a:cs typeface="Calibri"/>
                <a:sym typeface="Calibri"/>
              </a:rPr>
              <a:t>Estáticas</a:t>
            </a:r>
            <a:endParaRPr/>
          </a:p>
          <a:p>
            <a:pPr marL="457200" marR="0" lvl="2" indent="-342900" algn="l" rtl="0">
              <a:lnSpc>
                <a:spcPct val="75000"/>
              </a:lnSpc>
              <a:spcBef>
                <a:spcPts val="180"/>
              </a:spcBef>
              <a:spcAft>
                <a:spcPts val="0"/>
              </a:spcAft>
              <a:buClr>
                <a:schemeClr val="dk1"/>
              </a:buClr>
              <a:buSzPts val="1800"/>
              <a:buFont typeface="Noto Sans Symbols"/>
              <a:buChar char="❖"/>
            </a:pPr>
            <a:r>
              <a:rPr lang="es-AR" sz="2000" b="0" i="0" u="none" strike="noStrike" cap="none">
                <a:solidFill>
                  <a:schemeClr val="dk1"/>
                </a:solidFill>
                <a:latin typeface="Calibri"/>
                <a:ea typeface="Calibri"/>
                <a:cs typeface="Calibri"/>
                <a:sym typeface="Calibri"/>
              </a:rPr>
              <a:t>Hechas de representaciones del sistema</a:t>
            </a:r>
            <a:endParaRPr/>
          </a:p>
          <a:p>
            <a:pPr marL="457200" marR="0" lvl="2" indent="-342900" algn="l" rtl="0">
              <a:lnSpc>
                <a:spcPct val="75000"/>
              </a:lnSpc>
              <a:spcBef>
                <a:spcPts val="180"/>
              </a:spcBef>
              <a:spcAft>
                <a:spcPts val="0"/>
              </a:spcAft>
              <a:buClr>
                <a:schemeClr val="dk1"/>
              </a:buClr>
              <a:buSzPts val="1800"/>
              <a:buFont typeface="Noto Sans Symbols"/>
              <a:buChar char="❖"/>
            </a:pPr>
            <a:r>
              <a:rPr lang="es-AR" sz="2000" b="0" i="0" u="none" strike="noStrike" cap="none">
                <a:solidFill>
                  <a:schemeClr val="dk1"/>
                </a:solidFill>
                <a:latin typeface="Calibri"/>
                <a:ea typeface="Calibri"/>
                <a:cs typeface="Calibri"/>
                <a:sym typeface="Calibri"/>
              </a:rPr>
              <a:t>Ayudan a valorar la complejidad, comprensibilidad y mantenibilidad.</a:t>
            </a:r>
            <a:endParaRPr/>
          </a:p>
          <a:p>
            <a:pPr marL="457200" lvl="0" indent="-228600" algn="l" rtl="0">
              <a:lnSpc>
                <a:spcPct val="85000"/>
              </a:lnSpc>
              <a:spcBef>
                <a:spcPts val="1300"/>
              </a:spcBef>
              <a:spcAft>
                <a:spcPts val="0"/>
              </a:spcAft>
              <a:buClr>
                <a:srgbClr val="C00000"/>
              </a:buClr>
              <a:buSzPts val="2400"/>
              <a:buFont typeface="Arial"/>
              <a:buNone/>
            </a:pPr>
            <a:endParaRPr/>
          </a:p>
        </p:txBody>
      </p:sp>
      <p:sp>
        <p:nvSpPr>
          <p:cNvPr id="154" name="Google Shape;154;p12"/>
          <p:cNvSpPr txBox="1">
            <a:spLocks noGrp="1"/>
          </p:cNvSpPr>
          <p:nvPr>
            <p:ph type="body" idx="3"/>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228600" algn="l" rtl="0">
              <a:lnSpc>
                <a:spcPct val="85000"/>
              </a:lnSpc>
              <a:spcBef>
                <a:spcPts val="0"/>
              </a:spcBef>
              <a:spcAft>
                <a:spcPts val="0"/>
              </a:spcAft>
              <a:buSzPts val="1100"/>
              <a:buNone/>
            </a:pPr>
            <a:endParaRPr/>
          </a:p>
        </p:txBody>
      </p:sp>
      <p:sp>
        <p:nvSpPr>
          <p:cNvPr id="155" name="Google Shape;155;p12"/>
          <p:cNvSpPr/>
          <p:nvPr/>
        </p:nvSpPr>
        <p:spPr>
          <a:xfrm>
            <a:off x="961625" y="2004725"/>
            <a:ext cx="8287774" cy="5009511"/>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0" algn="l" rtl="0">
              <a:lnSpc>
                <a:spcPct val="75000"/>
              </a:lnSpc>
              <a:spcBef>
                <a:spcPts val="180"/>
              </a:spcBef>
              <a:spcAft>
                <a:spcPts val="0"/>
              </a:spcAft>
              <a:buClr>
                <a:schemeClr val="dk1"/>
              </a:buClr>
              <a:buSzPts val="1800"/>
              <a:buFont typeface="Calibri"/>
              <a:buNone/>
            </a:pPr>
            <a:endParaRPr sz="2000" b="0" i="0" u="none" strike="noStrike" cap="none">
              <a:solidFill>
                <a:schemeClr val="dk1"/>
              </a:solidFill>
              <a:latin typeface="Calibri"/>
              <a:ea typeface="Calibri"/>
              <a:cs typeface="Calibri"/>
              <a:sym typeface="Calibri"/>
            </a:endParaRPr>
          </a:p>
        </p:txBody>
      </p:sp>
      <p:pic>
        <p:nvPicPr>
          <p:cNvPr id="156" name="Google Shape;156;p12"/>
          <p:cNvPicPr preferRelativeResize="0"/>
          <p:nvPr/>
        </p:nvPicPr>
        <p:blipFill rotWithShape="1">
          <a:blip r:embed="rId3">
            <a:alphaModFix/>
          </a:blip>
          <a:srcRect/>
          <a:stretch/>
        </p:blipFill>
        <p:spPr>
          <a:xfrm>
            <a:off x="7054509" y="2104488"/>
            <a:ext cx="1668577" cy="1239995"/>
          </a:xfrm>
          <a:prstGeom prst="rect">
            <a:avLst/>
          </a:prstGeom>
          <a:noFill/>
          <a:ln>
            <a:noFill/>
          </a:ln>
        </p:spPr>
      </p:pic>
      <p:pic>
        <p:nvPicPr>
          <p:cNvPr id="157" name="Google Shape;157;p12"/>
          <p:cNvPicPr preferRelativeResize="0"/>
          <p:nvPr/>
        </p:nvPicPr>
        <p:blipFill rotWithShape="1">
          <a:blip r:embed="rId4">
            <a:alphaModFix/>
          </a:blip>
          <a:srcRect r="29148" b="-2435"/>
          <a:stretch/>
        </p:blipFill>
        <p:spPr>
          <a:xfrm>
            <a:off x="1323121" y="2104488"/>
            <a:ext cx="1942593" cy="1239995"/>
          </a:xfrm>
          <a:prstGeom prst="rect">
            <a:avLst/>
          </a:prstGeom>
          <a:noFill/>
          <a:ln>
            <a:noFill/>
          </a:ln>
        </p:spPr>
      </p:pic>
      <p:sp>
        <p:nvSpPr>
          <p:cNvPr id="158" name="Google Shape;158;p12"/>
          <p:cNvSpPr/>
          <p:nvPr/>
        </p:nvSpPr>
        <p:spPr>
          <a:xfrm>
            <a:off x="623394" y="4601029"/>
            <a:ext cx="3962566" cy="1461718"/>
          </a:xfrm>
          <a:prstGeom prst="wedgeRoundRectCallout">
            <a:avLst>
              <a:gd name="adj1" fmla="val -12201"/>
              <a:gd name="adj2" fmla="val -150423"/>
              <a:gd name="adj3" fmla="val 16667"/>
            </a:avLst>
          </a:prstGeom>
          <a:solidFill>
            <a:srgbClr val="FFBFBF"/>
          </a:solidFill>
          <a:ln w="254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Calibri"/>
                <a:ea typeface="Calibri"/>
                <a:cs typeface="Calibri"/>
                <a:sym typeface="Calibri"/>
              </a:rPr>
              <a:t>Se relacionan con las características de calidad del software</a:t>
            </a:r>
            <a:endParaRPr sz="1600" b="0" i="0" u="none" strike="noStrike" cap="none">
              <a:solidFill>
                <a:schemeClr val="dk1"/>
              </a:solidFill>
              <a:latin typeface="Calibri"/>
              <a:ea typeface="Calibri"/>
              <a:cs typeface="Calibri"/>
              <a:sym typeface="Calibri"/>
            </a:endParaRPr>
          </a:p>
        </p:txBody>
      </p:sp>
      <p:sp>
        <p:nvSpPr>
          <p:cNvPr id="159" name="Google Shape;159;p12"/>
          <p:cNvSpPr/>
          <p:nvPr/>
        </p:nvSpPr>
        <p:spPr>
          <a:xfrm>
            <a:off x="6096000" y="4499429"/>
            <a:ext cx="3813521" cy="1613177"/>
          </a:xfrm>
          <a:prstGeom prst="wedgeRoundRectCallout">
            <a:avLst>
              <a:gd name="adj1" fmla="val -9314"/>
              <a:gd name="adj2" fmla="val -136255"/>
              <a:gd name="adj3" fmla="val 16667"/>
            </a:avLst>
          </a:prstGeom>
          <a:solidFill>
            <a:srgbClr val="FFBFBF"/>
          </a:solidFill>
          <a:ln w="254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Calibri"/>
                <a:ea typeface="Calibri"/>
                <a:cs typeface="Calibri"/>
                <a:sym typeface="Calibri"/>
              </a:rPr>
              <a:t>Se relacionan de manera indirecta con los atributos de calidad del software</a:t>
            </a:r>
            <a:endParaRPr sz="1600" b="0" i="0" u="none" strike="noStrike" cap="none">
              <a:solidFill>
                <a:schemeClr val="dk1"/>
              </a:solidFill>
              <a:latin typeface="Calibri"/>
              <a:ea typeface="Calibri"/>
              <a:cs typeface="Calibri"/>
              <a:sym typeface="Calibri"/>
            </a:endParaRPr>
          </a:p>
        </p:txBody>
      </p:sp>
      <p:sp>
        <p:nvSpPr>
          <p:cNvPr id="160" name="Google Shape;160;p12"/>
          <p:cNvSpPr txBox="1"/>
          <p:nvPr/>
        </p:nvSpPr>
        <p:spPr>
          <a:xfrm>
            <a:off x="6979623" y="865264"/>
            <a:ext cx="1480299" cy="707886"/>
          </a:xfrm>
          <a:prstGeom prst="rect">
            <a:avLst/>
          </a:prstGeom>
          <a:gradFill>
            <a:gsLst>
              <a:gs pos="0">
                <a:srgbClr val="E98A8A"/>
              </a:gs>
              <a:gs pos="50000">
                <a:srgbClr val="F0B8B8"/>
              </a:gs>
              <a:gs pos="100000">
                <a:srgbClr val="F6DDDD"/>
              </a:gs>
            </a:gsLst>
            <a:lin ang="16200000" scaled="0"/>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1" i="0" u="none" strike="noStrike" cap="none">
                <a:solidFill>
                  <a:schemeClr val="accent5"/>
                </a:solidFill>
                <a:latin typeface="Calibri"/>
                <a:ea typeface="Calibri"/>
                <a:cs typeface="Calibri"/>
                <a:sym typeface="Calibri"/>
              </a:rPr>
              <a:t>Cómo los medimos </a:t>
            </a:r>
            <a:endParaRPr sz="1400" b="0" i="0" u="none" strike="noStrike" cap="none">
              <a:solidFill>
                <a:schemeClr val="accent5"/>
              </a:solidFill>
              <a:latin typeface="Arial"/>
              <a:ea typeface="Arial"/>
              <a:cs typeface="Arial"/>
              <a:sym typeface="Arial"/>
            </a:endParaRPr>
          </a:p>
        </p:txBody>
      </p:sp>
      <p:pic>
        <p:nvPicPr>
          <p:cNvPr id="161" name="Google Shape;161;p12" descr="Signo de interrogación"/>
          <p:cNvPicPr preferRelativeResize="0"/>
          <p:nvPr/>
        </p:nvPicPr>
        <p:blipFill rotWithShape="1">
          <a:blip r:embed="rId5">
            <a:alphaModFix/>
          </a:blip>
          <a:srcRect/>
          <a:stretch/>
        </p:blipFill>
        <p:spPr>
          <a:xfrm>
            <a:off x="8158050" y="682532"/>
            <a:ext cx="1455174" cy="91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 del producto</a:t>
            </a:r>
            <a:endParaRPr>
              <a:solidFill>
                <a:schemeClr val="accent5"/>
              </a:solidFill>
            </a:endParaRPr>
          </a:p>
        </p:txBody>
      </p:sp>
      <p:pic>
        <p:nvPicPr>
          <p:cNvPr id="167" name="Google Shape;167;p11"/>
          <p:cNvPicPr preferRelativeResize="0"/>
          <p:nvPr/>
        </p:nvPicPr>
        <p:blipFill rotWithShape="1">
          <a:blip r:embed="rId3">
            <a:alphaModFix/>
          </a:blip>
          <a:srcRect t="6477" b="4417"/>
          <a:stretch/>
        </p:blipFill>
        <p:spPr>
          <a:xfrm>
            <a:off x="2617816" y="2544089"/>
            <a:ext cx="6236071" cy="3456384"/>
          </a:xfrm>
          <a:prstGeom prst="rect">
            <a:avLst/>
          </a:prstGeom>
          <a:noFill/>
          <a:ln>
            <a:noFill/>
          </a:ln>
          <a:effectLst>
            <a:outerShdw blurRad="292100" dist="139700" dir="2700000" algn="tl" rotWithShape="0">
              <a:srgbClr val="333333">
                <a:alpha val="63137"/>
              </a:srgbClr>
            </a:outerShdw>
          </a:effectLst>
        </p:spPr>
      </p:pic>
      <p:sp>
        <p:nvSpPr>
          <p:cNvPr id="168" name="Google Shape;168;p11"/>
          <p:cNvSpPr txBox="1"/>
          <p:nvPr/>
        </p:nvSpPr>
        <p:spPr>
          <a:xfrm>
            <a:off x="732112" y="1899968"/>
            <a:ext cx="58326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AR" sz="2000" b="1" i="1" u="none" strike="noStrike" cap="none">
                <a:solidFill>
                  <a:schemeClr val="dk1"/>
                </a:solidFill>
                <a:latin typeface="Calibri"/>
                <a:ea typeface="Calibri"/>
                <a:cs typeface="Calibri"/>
                <a:sym typeface="Calibri"/>
              </a:rPr>
              <a:t>Atributos de calidad externos vs Atributos internos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3"/>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 estáticas del producto</a:t>
            </a:r>
            <a:endParaRPr>
              <a:solidFill>
                <a:schemeClr val="accent5"/>
              </a:solidFill>
            </a:endParaRPr>
          </a:p>
        </p:txBody>
      </p:sp>
      <p:pic>
        <p:nvPicPr>
          <p:cNvPr id="174" name="Google Shape;174;p13"/>
          <p:cNvPicPr preferRelativeResize="0"/>
          <p:nvPr/>
        </p:nvPicPr>
        <p:blipFill rotWithShape="1">
          <a:blip r:embed="rId3">
            <a:alphaModFix/>
          </a:blip>
          <a:srcRect/>
          <a:stretch/>
        </p:blipFill>
        <p:spPr>
          <a:xfrm>
            <a:off x="2227778" y="1772816"/>
            <a:ext cx="8168491" cy="4428182"/>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000"/>
              </a:srgbClr>
            </a:outerShdw>
          </a:effectLst>
        </p:spPr>
      </p:pic>
      <p:sp>
        <p:nvSpPr>
          <p:cNvPr id="175" name="Google Shape;175;p13"/>
          <p:cNvSpPr/>
          <p:nvPr/>
        </p:nvSpPr>
        <p:spPr>
          <a:xfrm>
            <a:off x="7752185" y="4437112"/>
            <a:ext cx="2425017" cy="216024"/>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13"/>
          <p:cNvSpPr/>
          <p:nvPr/>
        </p:nvSpPr>
        <p:spPr>
          <a:xfrm>
            <a:off x="4223792" y="4653136"/>
            <a:ext cx="2088232"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txBox="1">
            <a:spLocks noGrp="1"/>
          </p:cNvSpPr>
          <p:nvPr>
            <p:ph type="title"/>
          </p:nvPr>
        </p:nvSpPr>
        <p:spPr>
          <a:xfrm>
            <a:off x="695278" y="341447"/>
            <a:ext cx="2347643" cy="1129444"/>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dk2"/>
              </a:buClr>
              <a:buSzPts val="3200"/>
              <a:buFont typeface="Calibri"/>
              <a:buNone/>
            </a:pPr>
            <a:r>
              <a:rPr lang="es-AR" sz="3200">
                <a:solidFill>
                  <a:schemeClr val="accent5"/>
                </a:solidFill>
              </a:rPr>
              <a:t>Métricas estáticas del producto</a:t>
            </a:r>
            <a:endParaRPr sz="3200">
              <a:solidFill>
                <a:schemeClr val="accent5"/>
              </a:solidFill>
            </a:endParaRPr>
          </a:p>
        </p:txBody>
      </p:sp>
      <p:sp>
        <p:nvSpPr>
          <p:cNvPr id="182" name="Google Shape;182;p14"/>
          <p:cNvSpPr/>
          <p:nvPr/>
        </p:nvSpPr>
        <p:spPr>
          <a:xfrm>
            <a:off x="7752185" y="4437112"/>
            <a:ext cx="2425017" cy="216024"/>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3" name="Google Shape;183;p14"/>
          <p:cNvSpPr/>
          <p:nvPr/>
        </p:nvSpPr>
        <p:spPr>
          <a:xfrm>
            <a:off x="4223792" y="4653136"/>
            <a:ext cx="2088232"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4" name="Google Shape;184;p14"/>
          <p:cNvPicPr preferRelativeResize="0"/>
          <p:nvPr/>
        </p:nvPicPr>
        <p:blipFill rotWithShape="1">
          <a:blip r:embed="rId3">
            <a:alphaModFix/>
          </a:blip>
          <a:srcRect l="37359" t="23509" r="8143" b="12632"/>
          <a:stretch/>
        </p:blipFill>
        <p:spPr>
          <a:xfrm>
            <a:off x="4625890" y="341447"/>
            <a:ext cx="6252590" cy="6001240"/>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000"/>
              </a:srgbClr>
            </a:outerShdw>
          </a:effectLst>
        </p:spPr>
      </p:pic>
      <p:sp>
        <p:nvSpPr>
          <p:cNvPr id="185" name="Google Shape;185;p14"/>
          <p:cNvSpPr txBox="1"/>
          <p:nvPr/>
        </p:nvSpPr>
        <p:spPr>
          <a:xfrm>
            <a:off x="598098" y="337292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AR" sz="2400" b="1" i="1" u="none" strike="noStrike" cap="none">
                <a:solidFill>
                  <a:schemeClr val="dk1"/>
                </a:solidFill>
                <a:latin typeface="Calibri"/>
                <a:ea typeface="Calibri"/>
                <a:cs typeface="Calibri"/>
                <a:sym typeface="Calibri"/>
              </a:rPr>
              <a:t>Métricas OO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p:nvPr/>
        </p:nvSpPr>
        <p:spPr>
          <a:xfrm>
            <a:off x="5529609" y="597540"/>
            <a:ext cx="4622502" cy="914400"/>
          </a:xfrm>
          <a:prstGeom prst="rect">
            <a:avLst/>
          </a:prstGeom>
          <a:solidFill>
            <a:srgbClr val="ED9BBA"/>
          </a:solidFill>
          <a:ln w="12700" cap="flat" cmpd="sng">
            <a:solidFill>
              <a:srgbClr val="8C0000"/>
            </a:solidFill>
            <a:prstDash val="solid"/>
            <a:round/>
            <a:headEnd type="none" w="sm" len="sm"/>
            <a:tailEnd type="none" w="sm" len="sm"/>
          </a:ln>
          <a:effectLst>
            <a:outerShdw blurRad="152400" dist="317500" dir="5400000" sx="90000" sy="-19000" rotWithShape="0">
              <a:srgbClr val="000000">
                <a:alpha val="1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15"/>
          <p:cNvSpPr txBox="1">
            <a:spLocks noGrp="1"/>
          </p:cNvSpPr>
          <p:nvPr>
            <p:ph type="title"/>
          </p:nvPr>
        </p:nvSpPr>
        <p:spPr>
          <a:xfrm>
            <a:off x="322467" y="699096"/>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 del producto -</a:t>
            </a:r>
            <a:r>
              <a:rPr lang="es-AR">
                <a:solidFill>
                  <a:schemeClr val="accent5"/>
                </a:solidFill>
                <a:latin typeface="Calibri"/>
                <a:ea typeface="Calibri"/>
                <a:cs typeface="Calibri"/>
                <a:sym typeface="Calibri"/>
              </a:rPr>
              <a:t>   </a:t>
            </a:r>
            <a:r>
              <a:rPr lang="es-AR" sz="2800">
                <a:solidFill>
                  <a:schemeClr val="accent5"/>
                </a:solidFill>
                <a:latin typeface="Calibri"/>
                <a:ea typeface="Calibri"/>
                <a:cs typeface="Calibri"/>
                <a:sym typeface="Calibri"/>
              </a:rPr>
              <a:t>LDC – LÍNEAS DE CÓDIGO</a:t>
            </a:r>
            <a:endParaRPr sz="2800">
              <a:solidFill>
                <a:schemeClr val="accent5"/>
              </a:solidFill>
              <a:latin typeface="Calibri"/>
              <a:ea typeface="Calibri"/>
              <a:cs typeface="Calibri"/>
              <a:sym typeface="Calibri"/>
            </a:endParaRPr>
          </a:p>
          <a:p>
            <a:pPr marL="0" lvl="0" indent="0" algn="l" rtl="0">
              <a:lnSpc>
                <a:spcPct val="85000"/>
              </a:lnSpc>
              <a:spcBef>
                <a:spcPts val="0"/>
              </a:spcBef>
              <a:spcAft>
                <a:spcPts val="0"/>
              </a:spcAft>
              <a:buClr>
                <a:schemeClr val="dk2"/>
              </a:buClr>
              <a:buSzPts val="4000"/>
              <a:buFont typeface="Calibri"/>
              <a:buNone/>
            </a:pPr>
            <a:endParaRPr>
              <a:solidFill>
                <a:schemeClr val="accent5"/>
              </a:solidFill>
            </a:endParaRPr>
          </a:p>
        </p:txBody>
      </p:sp>
      <p:sp>
        <p:nvSpPr>
          <p:cNvPr id="193" name="Google Shape;193;p15"/>
          <p:cNvSpPr/>
          <p:nvPr/>
        </p:nvSpPr>
        <p:spPr>
          <a:xfrm>
            <a:off x="6438754" y="2854924"/>
            <a:ext cx="4874797" cy="568672"/>
          </a:xfrm>
          <a:prstGeom prst="rect">
            <a:avLst/>
          </a:prstGeom>
          <a:no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342900" algn="l" rtl="0">
              <a:lnSpc>
                <a:spcPct val="128000"/>
              </a:lnSpc>
              <a:spcBef>
                <a:spcPts val="0"/>
              </a:spcBef>
              <a:spcAft>
                <a:spcPts val="0"/>
              </a:spcAft>
              <a:buClr>
                <a:srgbClr val="000000"/>
              </a:buClr>
              <a:buSzPts val="2400"/>
              <a:buFont typeface="Arial"/>
              <a:buNone/>
            </a:pPr>
            <a:r>
              <a:rPr lang="es-AR" sz="2400" b="0" i="0" u="none" strike="noStrike" cap="none">
                <a:solidFill>
                  <a:schemeClr val="dk1"/>
                </a:solidFill>
                <a:latin typeface="Calibri"/>
                <a:ea typeface="Calibri"/>
                <a:cs typeface="Calibri"/>
                <a:sym typeface="Calibri"/>
              </a:rPr>
              <a:t>Medida discutida !! </a:t>
            </a:r>
            <a:r>
              <a:rPr lang="es-AR" sz="2400" b="1"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p:txBody>
      </p:sp>
      <p:sp>
        <p:nvSpPr>
          <p:cNvPr id="194" name="Google Shape;194;p15"/>
          <p:cNvSpPr/>
          <p:nvPr/>
        </p:nvSpPr>
        <p:spPr>
          <a:xfrm>
            <a:off x="3372090" y="4350090"/>
            <a:ext cx="2094273" cy="663679"/>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320"/>
              </a:spcBef>
              <a:spcAft>
                <a:spcPts val="0"/>
              </a:spcAft>
              <a:buClr>
                <a:srgbClr val="000000"/>
              </a:buClr>
              <a:buSzPts val="2400"/>
              <a:buFont typeface="Arial"/>
              <a:buNone/>
            </a:pPr>
            <a:r>
              <a:rPr lang="es-AR" sz="2400" b="0" i="0" u="none" strike="noStrike" cap="none">
                <a:solidFill>
                  <a:schemeClr val="dk1"/>
                </a:solidFill>
                <a:latin typeface="Calibri"/>
                <a:ea typeface="Calibri"/>
                <a:cs typeface="Calibri"/>
                <a:sym typeface="Calibri"/>
              </a:rPr>
              <a:t>¿Qué tiempo?</a:t>
            </a:r>
            <a:endParaRPr sz="2400" b="0" i="0" u="none" strike="noStrike" cap="none">
              <a:solidFill>
                <a:schemeClr val="dk1"/>
              </a:solidFill>
              <a:latin typeface="Calibri"/>
              <a:ea typeface="Calibri"/>
              <a:cs typeface="Calibri"/>
              <a:sym typeface="Calibri"/>
            </a:endParaRPr>
          </a:p>
        </p:txBody>
      </p:sp>
      <p:sp>
        <p:nvSpPr>
          <p:cNvPr id="195" name="Google Shape;195;p15"/>
          <p:cNvSpPr txBox="1"/>
          <p:nvPr/>
        </p:nvSpPr>
        <p:spPr>
          <a:xfrm>
            <a:off x="1737851" y="5805948"/>
            <a:ext cx="8998973"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AR" sz="2400" b="0" i="0" u="none" strike="noStrike" cap="none">
                <a:solidFill>
                  <a:schemeClr val="dk1"/>
                </a:solidFill>
                <a:latin typeface="Calibri"/>
                <a:ea typeface="Calibri"/>
                <a:cs typeface="Calibri"/>
                <a:sym typeface="Calibri"/>
              </a:rPr>
              <a:t>Si una organización de software mantiene registros sencillos, se puede crear una tabla de datos orientados al tamaño​</a:t>
            </a:r>
            <a:endParaRPr sz="2400" b="0" i="0" u="none" strike="noStrike" cap="none">
              <a:solidFill>
                <a:schemeClr val="dk1"/>
              </a:solidFill>
              <a:latin typeface="Calibri"/>
              <a:ea typeface="Calibri"/>
              <a:cs typeface="Calibri"/>
              <a:sym typeface="Calibri"/>
            </a:endParaRPr>
          </a:p>
        </p:txBody>
      </p:sp>
      <p:pic>
        <p:nvPicPr>
          <p:cNvPr id="196" name="Google Shape;196;p15" descr="Clip"/>
          <p:cNvPicPr preferRelativeResize="0"/>
          <p:nvPr/>
        </p:nvPicPr>
        <p:blipFill rotWithShape="1">
          <a:blip r:embed="rId3">
            <a:alphaModFix/>
          </a:blip>
          <a:srcRect/>
          <a:stretch/>
        </p:blipFill>
        <p:spPr>
          <a:xfrm>
            <a:off x="907026" y="5479026"/>
            <a:ext cx="1086464" cy="1086464"/>
          </a:xfrm>
          <a:prstGeom prst="rect">
            <a:avLst/>
          </a:prstGeom>
          <a:noFill/>
          <a:ln>
            <a:noFill/>
          </a:ln>
        </p:spPr>
      </p:pic>
      <p:sp>
        <p:nvSpPr>
          <p:cNvPr id="197" name="Google Shape;197;p15"/>
          <p:cNvSpPr txBox="1"/>
          <p:nvPr/>
        </p:nvSpPr>
        <p:spPr>
          <a:xfrm>
            <a:off x="2057400" y="2020528"/>
            <a:ext cx="730291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AR" sz="2400" b="0" i="0" u="none" strike="noStrike" cap="none">
                <a:solidFill>
                  <a:srgbClr val="262626"/>
                </a:solidFill>
                <a:latin typeface="Calibri"/>
                <a:ea typeface="Calibri"/>
                <a:cs typeface="Calibri"/>
                <a:sym typeface="Calibri"/>
              </a:rPr>
              <a:t>La métrica más común para el tamaño de un producto </a:t>
            </a:r>
            <a:endParaRPr sz="2400" b="0" i="0" u="none" strike="noStrike" cap="none">
              <a:solidFill>
                <a:schemeClr val="dk1"/>
              </a:solidFill>
              <a:latin typeface="Calibri"/>
              <a:ea typeface="Calibri"/>
              <a:cs typeface="Calibri"/>
              <a:sym typeface="Calibri"/>
            </a:endParaRPr>
          </a:p>
        </p:txBody>
      </p:sp>
      <p:pic>
        <p:nvPicPr>
          <p:cNvPr id="198" name="Google Shape;198;p15" descr="Lápiz"/>
          <p:cNvPicPr preferRelativeResize="0"/>
          <p:nvPr/>
        </p:nvPicPr>
        <p:blipFill rotWithShape="1">
          <a:blip r:embed="rId4">
            <a:alphaModFix/>
          </a:blip>
          <a:srcRect/>
          <a:stretch/>
        </p:blipFill>
        <p:spPr>
          <a:xfrm>
            <a:off x="1042219" y="1841090"/>
            <a:ext cx="914400" cy="914400"/>
          </a:xfrm>
          <a:prstGeom prst="rect">
            <a:avLst/>
          </a:prstGeom>
          <a:noFill/>
          <a:ln>
            <a:noFill/>
          </a:ln>
        </p:spPr>
      </p:pic>
      <p:pic>
        <p:nvPicPr>
          <p:cNvPr id="199" name="Google Shape;199;p15" descr="Sala de juntas"/>
          <p:cNvPicPr preferRelativeResize="0"/>
          <p:nvPr/>
        </p:nvPicPr>
        <p:blipFill rotWithShape="1">
          <a:blip r:embed="rId5">
            <a:alphaModFix/>
          </a:blip>
          <a:srcRect/>
          <a:stretch/>
        </p:blipFill>
        <p:spPr>
          <a:xfrm>
            <a:off x="5601929" y="2689123"/>
            <a:ext cx="914400" cy="914400"/>
          </a:xfrm>
          <a:prstGeom prst="rect">
            <a:avLst/>
          </a:prstGeom>
          <a:noFill/>
          <a:ln>
            <a:noFill/>
          </a:ln>
        </p:spPr>
      </p:pic>
      <p:pic>
        <p:nvPicPr>
          <p:cNvPr id="200" name="Google Shape;200;p15" descr="Cronómetro"/>
          <p:cNvPicPr preferRelativeResize="0"/>
          <p:nvPr/>
        </p:nvPicPr>
        <p:blipFill rotWithShape="1">
          <a:blip r:embed="rId6">
            <a:alphaModFix/>
          </a:blip>
          <a:srcRect/>
          <a:stretch/>
        </p:blipFill>
        <p:spPr>
          <a:xfrm>
            <a:off x="1956619" y="3903953"/>
            <a:ext cx="1555954" cy="1555954"/>
          </a:xfrm>
          <a:prstGeom prst="rect">
            <a:avLst/>
          </a:prstGeom>
          <a:noFill/>
          <a:ln>
            <a:noFill/>
          </a:ln>
        </p:spPr>
      </p:pic>
      <p:sp>
        <p:nvSpPr>
          <p:cNvPr id="201" name="Google Shape;201;p15"/>
          <p:cNvSpPr txBox="1"/>
          <p:nvPr/>
        </p:nvSpPr>
        <p:spPr>
          <a:xfrm>
            <a:off x="7408911" y="4644437"/>
            <a:ext cx="27432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AR" sz="2400" b="0" i="0" u="none" strike="noStrike" cap="none">
                <a:solidFill>
                  <a:schemeClr val="dk1"/>
                </a:solidFill>
                <a:latin typeface="Calibri"/>
                <a:ea typeface="Calibri"/>
                <a:cs typeface="Calibri"/>
                <a:sym typeface="Calibri"/>
              </a:rPr>
              <a:t>¿Cuántas personas? ​</a:t>
            </a:r>
            <a:endParaRPr sz="2400" b="0" i="0" u="none" strike="noStrike" cap="none">
              <a:solidFill>
                <a:schemeClr val="dk1"/>
              </a:solidFill>
              <a:latin typeface="Calibri"/>
              <a:ea typeface="Calibri"/>
              <a:cs typeface="Calibri"/>
              <a:sym typeface="Calibri"/>
            </a:endParaRPr>
          </a:p>
        </p:txBody>
      </p:sp>
      <p:sp>
        <p:nvSpPr>
          <p:cNvPr id="202" name="Google Shape;202;p15"/>
          <p:cNvSpPr txBox="1"/>
          <p:nvPr/>
        </p:nvSpPr>
        <p:spPr>
          <a:xfrm>
            <a:off x="3814916" y="3519948"/>
            <a:ext cx="2743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AR" sz="2800" b="1" i="1" u="sng" strike="noStrike" cap="none">
                <a:solidFill>
                  <a:schemeClr val="dk1"/>
                </a:solidFill>
                <a:latin typeface="Calibri"/>
                <a:ea typeface="Calibri"/>
                <a:cs typeface="Calibri"/>
                <a:sym typeface="Calibri"/>
              </a:rPr>
              <a:t>Resultados </a:t>
            </a:r>
            <a:endParaRPr sz="2800" b="1" i="1" u="sng" strike="noStrike" cap="none">
              <a:solidFill>
                <a:schemeClr val="dk1"/>
              </a:solidFill>
              <a:latin typeface="Calibri"/>
              <a:ea typeface="Calibri"/>
              <a:cs typeface="Calibri"/>
              <a:sym typeface="Calibri"/>
            </a:endParaRPr>
          </a:p>
        </p:txBody>
      </p:sp>
      <p:pic>
        <p:nvPicPr>
          <p:cNvPr id="203" name="Google Shape;203;p15" descr="Grupo de hombres"/>
          <p:cNvPicPr preferRelativeResize="0"/>
          <p:nvPr/>
        </p:nvPicPr>
        <p:blipFill rotWithShape="1">
          <a:blip r:embed="rId7">
            <a:alphaModFix/>
          </a:blip>
          <a:srcRect/>
          <a:stretch/>
        </p:blipFill>
        <p:spPr>
          <a:xfrm>
            <a:off x="6245045" y="4151669"/>
            <a:ext cx="1057865" cy="1139997"/>
          </a:xfrm>
          <a:prstGeom prst="rect">
            <a:avLst/>
          </a:prstGeom>
          <a:noFill/>
          <a:ln>
            <a:noFill/>
          </a:ln>
        </p:spPr>
      </p:pic>
      <p:sp>
        <p:nvSpPr>
          <p:cNvPr id="204" name="Google Shape;204;p15"/>
          <p:cNvSpPr/>
          <p:nvPr/>
        </p:nvSpPr>
        <p:spPr>
          <a:xfrm>
            <a:off x="9214843" y="2188231"/>
            <a:ext cx="1880400" cy="811200"/>
          </a:xfrm>
          <a:prstGeom prst="wedgeRoundRectCallout">
            <a:avLst>
              <a:gd name="adj1" fmla="val -20833"/>
              <a:gd name="adj2" fmla="val 62500"/>
              <a:gd name="adj3" fmla="val 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AR" sz="2000" b="1" i="0" u="none" strike="noStrike" cap="none">
                <a:solidFill>
                  <a:schemeClr val="lt1"/>
                </a:solidFill>
                <a:latin typeface="Calibri"/>
                <a:ea typeface="Calibri"/>
                <a:cs typeface="Calibri"/>
                <a:sym typeface="Calibri"/>
              </a:rPr>
              <a:t>postmorten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6"/>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3600"/>
              <a:buFont typeface="Calibri"/>
              <a:buNone/>
            </a:pPr>
            <a:r>
              <a:rPr lang="es-AR"/>
              <a:t>Utilidad de las métricas postmortem</a:t>
            </a:r>
            <a:endParaRPr/>
          </a:p>
        </p:txBody>
      </p:sp>
      <p:sp>
        <p:nvSpPr>
          <p:cNvPr id="210" name="Google Shape;210;p16"/>
          <p:cNvSpPr txBox="1">
            <a:spLocks noGrp="1"/>
          </p:cNvSpPr>
          <p:nvPr>
            <p:ph type="body" idx="4294967295"/>
          </p:nvPr>
        </p:nvSpPr>
        <p:spPr>
          <a:xfrm>
            <a:off x="623393" y="1963316"/>
            <a:ext cx="4927054" cy="4352544"/>
          </a:xfrm>
          <a:prstGeom prst="rect">
            <a:avLst/>
          </a:prstGeom>
          <a:noFill/>
          <a:ln>
            <a:noFill/>
          </a:ln>
        </p:spPr>
        <p:txBody>
          <a:bodyPr spcFirstLastPara="1" wrap="square" lIns="91425" tIns="45700" rIns="91425" bIns="45700" anchor="t" anchorCtr="0">
            <a:normAutofit/>
          </a:bodyPr>
          <a:lstStyle/>
          <a:p>
            <a:pPr marL="342900" lvl="0" indent="-342900" algn="l" rtl="0">
              <a:lnSpc>
                <a:spcPct val="85000"/>
              </a:lnSpc>
              <a:spcBef>
                <a:spcPts val="0"/>
              </a:spcBef>
              <a:spcAft>
                <a:spcPts val="0"/>
              </a:spcAft>
              <a:buClr>
                <a:srgbClr val="000000"/>
              </a:buClr>
              <a:buSzPts val="2400"/>
              <a:buFont typeface="Arial"/>
              <a:buChar char="❖"/>
            </a:pPr>
            <a:r>
              <a:rPr lang="es-AR" b="0" i="0" u="none" strike="noStrike" cap="none">
                <a:solidFill>
                  <a:srgbClr val="4A6617"/>
                </a:solidFill>
              </a:rPr>
              <a:t>Conformar una línea base para futuras métricas</a:t>
            </a:r>
            <a:endParaRPr/>
          </a:p>
          <a:p>
            <a:pPr marL="342900" lvl="0" indent="-342900" algn="l" rtl="0">
              <a:lnSpc>
                <a:spcPct val="85000"/>
              </a:lnSpc>
              <a:spcBef>
                <a:spcPts val="600"/>
              </a:spcBef>
              <a:spcAft>
                <a:spcPts val="0"/>
              </a:spcAft>
              <a:buClr>
                <a:srgbClr val="000000"/>
              </a:buClr>
              <a:buSzPts val="2400"/>
              <a:buFont typeface="Arial"/>
              <a:buChar char="❖"/>
            </a:pPr>
            <a:r>
              <a:rPr lang="es-AR" b="0" i="0" u="none" strike="noStrike" cap="none">
                <a:solidFill>
                  <a:srgbClr val="4A6617"/>
                </a:solidFill>
              </a:rPr>
              <a:t>Ayudar al mantenimiento conociendo la complejidad lógica, tamaño, flujo de información, identificando módulos críticos</a:t>
            </a:r>
            <a:endParaRPr/>
          </a:p>
          <a:p>
            <a:pPr marL="342900" lvl="0" indent="-342900" algn="l" rtl="0">
              <a:lnSpc>
                <a:spcPct val="85000"/>
              </a:lnSpc>
              <a:spcBef>
                <a:spcPts val="600"/>
              </a:spcBef>
              <a:spcAft>
                <a:spcPts val="0"/>
              </a:spcAft>
              <a:buClr>
                <a:srgbClr val="000000"/>
              </a:buClr>
              <a:buSzPts val="2400"/>
              <a:buFont typeface="Arial"/>
              <a:buChar char="❖"/>
            </a:pPr>
            <a:r>
              <a:rPr lang="es-AR" b="0" i="0" u="none" strike="noStrike" cap="none">
                <a:solidFill>
                  <a:srgbClr val="4A6617"/>
                </a:solidFill>
              </a:rPr>
              <a:t>Ayudar en los procesos de reingeniería</a:t>
            </a:r>
            <a:endParaRPr/>
          </a:p>
          <a:p>
            <a:pPr marL="342900" lvl="0" indent="-190500" algn="l" rtl="0">
              <a:lnSpc>
                <a:spcPct val="85000"/>
              </a:lnSpc>
              <a:spcBef>
                <a:spcPts val="600"/>
              </a:spcBef>
              <a:spcAft>
                <a:spcPts val="600"/>
              </a:spcAft>
              <a:buClr>
                <a:srgbClr val="000000"/>
              </a:buClr>
              <a:buSzPts val="2400"/>
              <a:buFont typeface="Arial"/>
              <a:buNone/>
            </a:pPr>
            <a:endParaRPr b="0" i="0" u="none" strike="noStrike" cap="none">
              <a:solidFill>
                <a:srgbClr val="4A6617"/>
              </a:solidFill>
            </a:endParaRPr>
          </a:p>
        </p:txBody>
      </p:sp>
      <p:pic>
        <p:nvPicPr>
          <p:cNvPr id="211" name="Google Shape;211;p16"/>
          <p:cNvPicPr preferRelativeResize="0"/>
          <p:nvPr/>
        </p:nvPicPr>
        <p:blipFill rotWithShape="1">
          <a:blip r:embed="rId3">
            <a:alphaModFix/>
          </a:blip>
          <a:srcRect l="30169" r="19456" b="-2"/>
          <a:stretch/>
        </p:blipFill>
        <p:spPr>
          <a:xfrm>
            <a:off x="5931447" y="1963316"/>
            <a:ext cx="4927054" cy="43525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7"/>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 orientadas al tamaño</a:t>
            </a:r>
            <a:endParaRPr>
              <a:solidFill>
                <a:schemeClr val="accent5"/>
              </a:solidFill>
            </a:endParaRPr>
          </a:p>
        </p:txBody>
      </p:sp>
      <p:sp>
        <p:nvSpPr>
          <p:cNvPr id="217" name="Google Shape;217;p17"/>
          <p:cNvSpPr txBox="1">
            <a:spLocks noGrp="1"/>
          </p:cNvSpPr>
          <p:nvPr>
            <p:ph type="body" idx="1"/>
          </p:nvPr>
        </p:nvSpPr>
        <p:spPr>
          <a:xfrm>
            <a:off x="623392" y="1902575"/>
            <a:ext cx="9793088" cy="1885495"/>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lnSpc>
                <a:spcPct val="85000"/>
              </a:lnSpc>
              <a:spcBef>
                <a:spcPts val="0"/>
              </a:spcBef>
              <a:spcAft>
                <a:spcPts val="0"/>
              </a:spcAft>
              <a:buSzPts val="2400"/>
              <a:buFont typeface="Noto Sans Symbols"/>
              <a:buChar char="❖"/>
            </a:pPr>
            <a:r>
              <a:rPr lang="es-AR"/>
              <a:t>Se puede obtener :</a:t>
            </a:r>
            <a:endParaRPr/>
          </a:p>
          <a:p>
            <a:pPr marL="91440" lvl="0" indent="0" algn="just" rtl="0">
              <a:lnSpc>
                <a:spcPct val="85000"/>
              </a:lnSpc>
              <a:spcBef>
                <a:spcPts val="1300"/>
              </a:spcBef>
              <a:spcAft>
                <a:spcPts val="0"/>
              </a:spcAft>
              <a:buSzPts val="2400"/>
              <a:buNone/>
            </a:pPr>
            <a:endParaRPr/>
          </a:p>
          <a:p>
            <a:pPr marL="347345" lvl="1" indent="-342900" algn="just" rtl="0">
              <a:lnSpc>
                <a:spcPct val="85000"/>
              </a:lnSpc>
              <a:spcBef>
                <a:spcPts val="600"/>
              </a:spcBef>
              <a:spcAft>
                <a:spcPts val="0"/>
              </a:spcAft>
              <a:buClr>
                <a:srgbClr val="C00000"/>
              </a:buClr>
              <a:buSzPts val="2400"/>
              <a:buChar char=" "/>
            </a:pPr>
            <a:r>
              <a:rPr lang="es-AR" b="1" i="1">
                <a:solidFill>
                  <a:srgbClr val="C00000"/>
                </a:solidFill>
                <a:latin typeface="Calibri"/>
                <a:ea typeface="Calibri"/>
                <a:cs typeface="Calibri"/>
                <a:sym typeface="Calibri"/>
              </a:rPr>
              <a:t>Productividad</a:t>
            </a:r>
            <a:r>
              <a:rPr lang="es-AR" i="1">
                <a:solidFill>
                  <a:srgbClr val="C00000"/>
                </a:solidFill>
                <a:latin typeface="Calibri"/>
                <a:ea typeface="Calibri"/>
                <a:cs typeface="Calibri"/>
                <a:sym typeface="Calibri"/>
              </a:rPr>
              <a:t>:</a:t>
            </a:r>
            <a:r>
              <a:rPr lang="es-AR" sz="2000">
                <a:latin typeface="Calibri"/>
                <a:ea typeface="Calibri"/>
                <a:cs typeface="Calibri"/>
                <a:sym typeface="Calibri"/>
              </a:rPr>
              <a:t> relación entre KLDC / Persona mes</a:t>
            </a:r>
            <a:endParaRPr/>
          </a:p>
          <a:p>
            <a:pPr marL="347345" lvl="1" indent="-342900" algn="just" rtl="0">
              <a:lnSpc>
                <a:spcPct val="85000"/>
              </a:lnSpc>
              <a:spcBef>
                <a:spcPts val="600"/>
              </a:spcBef>
              <a:spcAft>
                <a:spcPts val="0"/>
              </a:spcAft>
              <a:buClr>
                <a:srgbClr val="C00000"/>
              </a:buClr>
              <a:buSzPts val="2400"/>
              <a:buChar char=" "/>
            </a:pPr>
            <a:r>
              <a:rPr lang="es-AR" b="1" i="1">
                <a:solidFill>
                  <a:srgbClr val="C00000"/>
                </a:solidFill>
                <a:latin typeface="Calibri"/>
                <a:ea typeface="Calibri"/>
                <a:cs typeface="Calibri"/>
                <a:sym typeface="Calibri"/>
              </a:rPr>
              <a:t>Calidad:</a:t>
            </a:r>
            <a:r>
              <a:rPr lang="es-AR" sz="2000">
                <a:latin typeface="Calibri"/>
                <a:ea typeface="Calibri"/>
                <a:cs typeface="Calibri"/>
                <a:sym typeface="Calibri"/>
              </a:rPr>
              <a:t> relación entre Errores / KLDC</a:t>
            </a:r>
            <a:endParaRPr/>
          </a:p>
          <a:p>
            <a:pPr marL="347345" lvl="1" indent="-342900" algn="just" rtl="0">
              <a:lnSpc>
                <a:spcPct val="85000"/>
              </a:lnSpc>
              <a:spcBef>
                <a:spcPts val="600"/>
              </a:spcBef>
              <a:spcAft>
                <a:spcPts val="0"/>
              </a:spcAft>
              <a:buClr>
                <a:srgbClr val="C00000"/>
              </a:buClr>
              <a:buSzPts val="2400"/>
              <a:buChar char=" "/>
            </a:pPr>
            <a:r>
              <a:rPr lang="es-AR" b="1" i="1">
                <a:solidFill>
                  <a:srgbClr val="C00000"/>
                </a:solidFill>
                <a:latin typeface="Calibri"/>
                <a:ea typeface="Calibri"/>
                <a:cs typeface="Calibri"/>
                <a:sym typeface="Calibri"/>
              </a:rPr>
              <a:t>Costo</a:t>
            </a:r>
            <a:r>
              <a:rPr lang="es-AR" i="1">
                <a:solidFill>
                  <a:srgbClr val="C00000"/>
                </a:solidFill>
                <a:latin typeface="Calibri"/>
                <a:ea typeface="Calibri"/>
                <a:cs typeface="Calibri"/>
                <a:sym typeface="Calibri"/>
              </a:rPr>
              <a:t>: </a:t>
            </a:r>
            <a:r>
              <a:rPr lang="es-AR" sz="2000">
                <a:latin typeface="Calibri"/>
                <a:ea typeface="Calibri"/>
                <a:cs typeface="Calibri"/>
                <a:sym typeface="Calibri"/>
              </a:rPr>
              <a:t>relación entre $ / KLDC</a:t>
            </a:r>
            <a:endParaRPr/>
          </a:p>
          <a:p>
            <a:pPr marL="91440" lvl="0" indent="0" algn="just" rtl="0">
              <a:lnSpc>
                <a:spcPct val="85000"/>
              </a:lnSpc>
              <a:spcBef>
                <a:spcPts val="1300"/>
              </a:spcBef>
              <a:spcAft>
                <a:spcPts val="0"/>
              </a:spcAft>
              <a:buSzPts val="2400"/>
              <a:buNone/>
            </a:pPr>
            <a:endParaRPr/>
          </a:p>
        </p:txBody>
      </p:sp>
      <p:sp>
        <p:nvSpPr>
          <p:cNvPr id="218" name="Google Shape;218;p17"/>
          <p:cNvSpPr txBox="1"/>
          <p:nvPr/>
        </p:nvSpPr>
        <p:spPr>
          <a:xfrm>
            <a:off x="7053749" y="2188633"/>
            <a:ext cx="4000528" cy="923330"/>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Clr>
                <a:srgbClr val="000000"/>
              </a:buClr>
              <a:buSzPts val="1600"/>
              <a:buFont typeface="Arial"/>
              <a:buNone/>
            </a:pPr>
            <a:r>
              <a:rPr lang="es-AR" sz="1600" b="1" i="0" u="none" strike="noStrike" cap="none">
                <a:solidFill>
                  <a:schemeClr val="dk1"/>
                </a:solidFill>
                <a:latin typeface="Arial"/>
                <a:ea typeface="Arial"/>
                <a:cs typeface="Arial"/>
                <a:sym typeface="Arial"/>
              </a:rPr>
              <a:t>KLDC (miles de líneas de código</a:t>
            </a:r>
            <a:r>
              <a:rPr lang="es-AR" sz="2000" b="1" i="0" u="none" strike="noStrike" cap="none">
                <a:solidFill>
                  <a:schemeClr val="dk1"/>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2000"/>
              <a:buFont typeface="Arial"/>
              <a:buNone/>
            </a:pPr>
            <a:r>
              <a:rPr lang="es-AR" sz="2000" b="1" i="0" u="none" strike="noStrike" cap="none">
                <a:solidFill>
                  <a:schemeClr val="dk1"/>
                </a:solidFill>
                <a:latin typeface="Calibri"/>
                <a:ea typeface="Calibri"/>
                <a:cs typeface="Calibri"/>
                <a:sym typeface="Calibri"/>
              </a:rPr>
              <a:t>LDC - LÍNEAS DE CÓDIGO</a:t>
            </a:r>
            <a:endParaRPr sz="18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Twentieth Century"/>
              <a:ea typeface="Twentieth Century"/>
              <a:cs typeface="Twentieth Century"/>
              <a:sym typeface="Twentieth Century"/>
            </a:endParaRPr>
          </a:p>
        </p:txBody>
      </p:sp>
      <p:sp>
        <p:nvSpPr>
          <p:cNvPr id="219" name="Google Shape;219;p17"/>
          <p:cNvSpPr txBox="1"/>
          <p:nvPr/>
        </p:nvSpPr>
        <p:spPr>
          <a:xfrm>
            <a:off x="31955" y="3958738"/>
            <a:ext cx="2509684" cy="73862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AR" sz="2400" b="0" i="0" u="none" strike="noStrike" cap="none">
                <a:solidFill>
                  <a:srgbClr val="262626"/>
                </a:solidFill>
                <a:latin typeface="Calibri"/>
                <a:ea typeface="Calibri"/>
                <a:cs typeface="Calibri"/>
                <a:sym typeface="Calibri"/>
              </a:rPr>
              <a:t>Como manejo las</a:t>
            </a:r>
            <a:endParaRPr sz="2400" b="0" i="0" u="none" strike="noStrike" cap="none">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17"/>
          <p:cNvSpPr txBox="1"/>
          <p:nvPr/>
        </p:nvSpPr>
        <p:spPr>
          <a:xfrm>
            <a:off x="2357094" y="4055495"/>
            <a:ext cx="365268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262626"/>
                </a:solidFill>
                <a:latin typeface="Calibri"/>
                <a:ea typeface="Calibri"/>
                <a:cs typeface="Calibri"/>
                <a:sym typeface="Calibri"/>
              </a:rPr>
              <a:t>líneas en blanco,  comentarios ,  etc</a:t>
            </a:r>
            <a:endParaRPr sz="1800" b="0" i="0" u="none" strike="noStrike" cap="none">
              <a:solidFill>
                <a:schemeClr val="dk1"/>
              </a:solidFill>
              <a:latin typeface="Calibri"/>
              <a:ea typeface="Calibri"/>
              <a:cs typeface="Calibri"/>
              <a:sym typeface="Calibri"/>
            </a:endParaRPr>
          </a:p>
        </p:txBody>
      </p:sp>
      <p:pic>
        <p:nvPicPr>
          <p:cNvPr id="221" name="Google Shape;221;p17" descr="Signo de interrogación"/>
          <p:cNvPicPr preferRelativeResize="0"/>
          <p:nvPr/>
        </p:nvPicPr>
        <p:blipFill rotWithShape="1">
          <a:blip r:embed="rId3">
            <a:alphaModFix/>
          </a:blip>
          <a:srcRect/>
          <a:stretch/>
        </p:blipFill>
        <p:spPr>
          <a:xfrm>
            <a:off x="5711384" y="3703637"/>
            <a:ext cx="914400" cy="914400"/>
          </a:xfrm>
          <a:prstGeom prst="rect">
            <a:avLst/>
          </a:prstGeom>
          <a:noFill/>
          <a:ln>
            <a:noFill/>
          </a:ln>
        </p:spPr>
      </p:pic>
      <p:sp>
        <p:nvSpPr>
          <p:cNvPr id="222" name="Google Shape;222;p17"/>
          <p:cNvSpPr/>
          <p:nvPr/>
        </p:nvSpPr>
        <p:spPr>
          <a:xfrm>
            <a:off x="6291749" y="2188633"/>
            <a:ext cx="762000" cy="695283"/>
          </a:xfrm>
          <a:custGeom>
            <a:avLst/>
            <a:gdLst/>
            <a:ahLst/>
            <a:cxnLst/>
            <a:rect l="l" t="t" r="r" b="b"/>
            <a:pathLst>
              <a:path w="120000" h="120000" extrusionOk="0">
                <a:moveTo>
                  <a:pt x="0" y="0"/>
                </a:moveTo>
                <a:lnTo>
                  <a:pt x="120000" y="0"/>
                </a:lnTo>
                <a:lnTo>
                  <a:pt x="120000" y="120000"/>
                </a:lnTo>
                <a:lnTo>
                  <a:pt x="0" y="120000"/>
                </a:lnTo>
                <a:close/>
                <a:moveTo>
                  <a:pt x="18940" y="43125"/>
                </a:moveTo>
                <a:lnTo>
                  <a:pt x="18940" y="76875"/>
                </a:lnTo>
                <a:lnTo>
                  <a:pt x="44602" y="76875"/>
                </a:lnTo>
                <a:lnTo>
                  <a:pt x="70265" y="105000"/>
                </a:lnTo>
                <a:lnTo>
                  <a:pt x="70265" y="15000"/>
                </a:lnTo>
                <a:lnTo>
                  <a:pt x="44602" y="43125"/>
                </a:lnTo>
                <a:close/>
              </a:path>
              <a:path w="120000" h="120000" fill="darken" extrusionOk="0">
                <a:moveTo>
                  <a:pt x="18940" y="43125"/>
                </a:moveTo>
                <a:lnTo>
                  <a:pt x="18940" y="76875"/>
                </a:lnTo>
                <a:lnTo>
                  <a:pt x="44602" y="76875"/>
                </a:lnTo>
                <a:lnTo>
                  <a:pt x="70265" y="105000"/>
                </a:lnTo>
                <a:lnTo>
                  <a:pt x="70265" y="15000"/>
                </a:lnTo>
                <a:lnTo>
                  <a:pt x="44602" y="43125"/>
                </a:lnTo>
                <a:close/>
              </a:path>
              <a:path w="120000" h="120000" fill="none" extrusionOk="0">
                <a:moveTo>
                  <a:pt x="18940" y="43125"/>
                </a:moveTo>
                <a:lnTo>
                  <a:pt x="44602" y="43125"/>
                </a:lnTo>
                <a:lnTo>
                  <a:pt x="70265" y="15000"/>
                </a:lnTo>
                <a:lnTo>
                  <a:pt x="70265" y="105000"/>
                </a:lnTo>
                <a:lnTo>
                  <a:pt x="44602" y="76875"/>
                </a:lnTo>
                <a:lnTo>
                  <a:pt x="18940" y="76875"/>
                </a:lnTo>
                <a:close/>
                <a:moveTo>
                  <a:pt x="80530" y="43125"/>
                </a:moveTo>
                <a:lnTo>
                  <a:pt x="101060" y="26250"/>
                </a:lnTo>
                <a:moveTo>
                  <a:pt x="80530" y="60000"/>
                </a:moveTo>
                <a:lnTo>
                  <a:pt x="101060" y="60000"/>
                </a:lnTo>
                <a:moveTo>
                  <a:pt x="80530" y="76875"/>
                </a:moveTo>
                <a:lnTo>
                  <a:pt x="101060" y="93750"/>
                </a:lnTo>
              </a:path>
              <a:path w="120000" h="120000" fill="none" extrusionOk="0">
                <a:moveTo>
                  <a:pt x="0" y="0"/>
                </a:moveTo>
                <a:lnTo>
                  <a:pt x="120000" y="0"/>
                </a:lnTo>
                <a:lnTo>
                  <a:pt x="120000" y="120000"/>
                </a:lnTo>
                <a:lnTo>
                  <a:pt x="0" y="120000"/>
                </a:lnTo>
                <a:close/>
              </a:path>
            </a:pathLst>
          </a:custGeom>
          <a:gradFill>
            <a:gsLst>
              <a:gs pos="0">
                <a:srgbClr val="B0B8BC"/>
              </a:gs>
              <a:gs pos="50000">
                <a:srgbClr val="CDD2D4"/>
              </a:gs>
              <a:gs pos="100000">
                <a:srgbClr val="E6E9E9"/>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p17"/>
          <p:cNvSpPr txBox="1"/>
          <p:nvPr/>
        </p:nvSpPr>
        <p:spPr>
          <a:xfrm>
            <a:off x="5292375" y="4714794"/>
            <a:ext cx="5385619" cy="2031285"/>
          </a:xfrm>
          <a:prstGeom prst="rect">
            <a:avLst/>
          </a:prstGeom>
          <a:gradFill>
            <a:gsLst>
              <a:gs pos="0">
                <a:srgbClr val="E78D40"/>
              </a:gs>
              <a:gs pos="50000">
                <a:srgbClr val="E68420"/>
              </a:gs>
              <a:gs pos="100000">
                <a:srgbClr val="CC751C"/>
              </a:gs>
            </a:gsLst>
            <a:lin ang="2700000" scaled="0"/>
          </a:gradFill>
          <a:ln w="9525"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1" i="1" u="none" strike="noStrike" cap="none">
                <a:solidFill>
                  <a:srgbClr val="262626"/>
                </a:solidFill>
                <a:latin typeface="Calibri"/>
                <a:ea typeface="Calibri"/>
                <a:cs typeface="Calibri"/>
                <a:sym typeface="Calibri"/>
              </a:rPr>
              <a:t>Propuesta </a:t>
            </a:r>
            <a:r>
              <a:rPr lang="es-AR" sz="1800" b="1" i="1" u="none" strike="noStrike" cap="none">
                <a:solidFill>
                  <a:schemeClr val="lt1"/>
                </a:solidFill>
                <a:latin typeface="Calibri"/>
                <a:ea typeface="Calibri"/>
                <a:cs typeface="Calibri"/>
                <a:sym typeface="Calibri"/>
              </a:rPr>
              <a:t>Fenton/Pfleeger</a:t>
            </a:r>
            <a:endParaRPr sz="1800" b="1" i="1"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262626"/>
              </a:solidFill>
              <a:latin typeface="Calibri"/>
              <a:ea typeface="Calibri"/>
              <a:cs typeface="Calibri"/>
              <a:sym typeface="Calibri"/>
            </a:endParaRPr>
          </a:p>
          <a:p>
            <a:pPr marL="0" marR="0" lvl="0" indent="-114300" algn="l" rtl="0">
              <a:lnSpc>
                <a:spcPct val="100000"/>
              </a:lnSpc>
              <a:spcBef>
                <a:spcPts val="0"/>
              </a:spcBef>
              <a:spcAft>
                <a:spcPts val="0"/>
              </a:spcAft>
              <a:buClr>
                <a:srgbClr val="262626"/>
              </a:buClr>
              <a:buSzPts val="1800"/>
              <a:buFont typeface="Calibri"/>
              <a:buChar char="•"/>
            </a:pPr>
            <a:r>
              <a:rPr lang="es-AR" sz="1800" b="0" i="0" u="none" strike="noStrike" cap="none">
                <a:solidFill>
                  <a:srgbClr val="262626"/>
                </a:solidFill>
                <a:latin typeface="Calibri"/>
                <a:ea typeface="Calibri"/>
                <a:cs typeface="Calibri"/>
                <a:sym typeface="Calibri"/>
              </a:rPr>
              <a:t>Medir :</a:t>
            </a:r>
            <a:r>
              <a:rPr lang="es-AR" sz="1800" b="0" i="0" u="none" strike="noStrike" cap="none">
                <a:solidFill>
                  <a:schemeClr val="lt1"/>
                </a:solidFill>
                <a:latin typeface="Calibri"/>
                <a:ea typeface="Calibri"/>
                <a:cs typeface="Calibri"/>
                <a:sym typeface="Calibri"/>
              </a:rPr>
              <a:t>​ </a:t>
            </a:r>
            <a:r>
              <a:rPr lang="es-AR" sz="1800" b="0" i="0" u="none" strike="noStrike" cap="none">
                <a:solidFill>
                  <a:srgbClr val="262626"/>
                </a:solidFill>
                <a:latin typeface="Calibri"/>
                <a:ea typeface="Calibri"/>
                <a:cs typeface="Calibri"/>
                <a:sym typeface="Calibri"/>
              </a:rPr>
              <a:t>CLOC = </a:t>
            </a:r>
            <a:r>
              <a:rPr lang="es-AR" sz="1800" b="1" i="0" u="none" strike="noStrike" cap="none">
                <a:solidFill>
                  <a:srgbClr val="262626"/>
                </a:solidFill>
                <a:latin typeface="Calibri"/>
                <a:ea typeface="Calibri"/>
                <a:cs typeface="Calibri"/>
                <a:sym typeface="Calibri"/>
              </a:rPr>
              <a:t>Cantidad de líneas de comentarios</a:t>
            </a:r>
            <a:r>
              <a:rPr lang="es-AR" sz="1800" b="0" i="0" u="none" strike="noStrike" cap="none">
                <a:solidFill>
                  <a:schemeClr val="lt1"/>
                </a:solidFill>
                <a:latin typeface="Calibri"/>
                <a:ea typeface="Calibri"/>
                <a:cs typeface="Calibri"/>
                <a:sym typeface="Calibri"/>
              </a:rPr>
              <a:t>​</a:t>
            </a:r>
            <a:endParaRPr sz="1800" b="0" i="0" u="none" strike="noStrike" cap="none">
              <a:solidFill>
                <a:schemeClr val="lt1"/>
              </a:solidFill>
              <a:latin typeface="Calibri"/>
              <a:ea typeface="Calibri"/>
              <a:cs typeface="Calibri"/>
              <a:sym typeface="Calibri"/>
            </a:endParaRPr>
          </a:p>
          <a:p>
            <a:pPr marL="0" marR="0" lvl="0" indent="-114300" algn="l" rtl="0">
              <a:lnSpc>
                <a:spcPct val="100000"/>
              </a:lnSpc>
              <a:spcBef>
                <a:spcPts val="0"/>
              </a:spcBef>
              <a:spcAft>
                <a:spcPts val="0"/>
              </a:spcAft>
              <a:buClr>
                <a:srgbClr val="262626"/>
              </a:buClr>
              <a:buSzPts val="1800"/>
              <a:buFont typeface="Calibri"/>
              <a:buChar char="•"/>
            </a:pPr>
            <a:r>
              <a:rPr lang="es-AR" sz="1800" b="0" i="0" u="none" strike="noStrike" cap="none">
                <a:solidFill>
                  <a:srgbClr val="262626"/>
                </a:solidFill>
                <a:latin typeface="Calibri"/>
                <a:ea typeface="Calibri"/>
                <a:cs typeface="Calibri"/>
                <a:sym typeface="Calibri"/>
              </a:rPr>
              <a:t>Luego:</a:t>
            </a:r>
            <a:r>
              <a:rPr lang="es-AR" sz="18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57200" marR="0" lvl="1" indent="-114300" algn="l" rtl="0">
              <a:lnSpc>
                <a:spcPct val="100000"/>
              </a:lnSpc>
              <a:spcBef>
                <a:spcPts val="0"/>
              </a:spcBef>
              <a:spcAft>
                <a:spcPts val="0"/>
              </a:spcAft>
              <a:buClr>
                <a:srgbClr val="262626"/>
              </a:buClr>
              <a:buSzPts val="1800"/>
              <a:buFont typeface="Calibri"/>
              <a:buChar char="•"/>
            </a:pPr>
            <a:r>
              <a:rPr lang="es-AR" sz="1800" b="0" i="0" u="none" strike="noStrike" cap="none">
                <a:solidFill>
                  <a:srgbClr val="262626"/>
                </a:solidFill>
                <a:latin typeface="Calibri"/>
                <a:ea typeface="Calibri"/>
                <a:cs typeface="Calibri"/>
                <a:sym typeface="Calibri"/>
              </a:rPr>
              <a:t>long total (LOC) = NCLOC + CLOC</a:t>
            </a:r>
            <a:r>
              <a:rPr lang="es-AR" sz="1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rgbClr val="262626"/>
              </a:buClr>
              <a:buSzPts val="1800"/>
              <a:buFont typeface="Calibri"/>
              <a:buChar char="•"/>
            </a:pPr>
            <a:r>
              <a:rPr lang="es-AR" sz="1800" b="0" i="0" u="none" strike="noStrike" cap="none">
                <a:solidFill>
                  <a:srgbClr val="262626"/>
                </a:solidFill>
                <a:latin typeface="Calibri"/>
                <a:ea typeface="Calibri"/>
                <a:cs typeface="Calibri"/>
                <a:sym typeface="Calibri"/>
              </a:rPr>
              <a:t>Surgen medidas indirectas:</a:t>
            </a:r>
            <a:r>
              <a:rPr lang="es-AR" sz="1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457200" marR="0" lvl="1" indent="-114300" algn="l" rtl="0">
              <a:lnSpc>
                <a:spcPct val="100000"/>
              </a:lnSpc>
              <a:spcBef>
                <a:spcPts val="0"/>
              </a:spcBef>
              <a:spcAft>
                <a:spcPts val="0"/>
              </a:spcAft>
              <a:buClr>
                <a:srgbClr val="262626"/>
              </a:buClr>
              <a:buSzPts val="1800"/>
              <a:buFont typeface="Calibri"/>
              <a:buChar char="•"/>
            </a:pPr>
            <a:r>
              <a:rPr lang="es-AR" sz="1800" b="0" i="0" u="none" strike="noStrike" cap="none">
                <a:solidFill>
                  <a:srgbClr val="262626"/>
                </a:solidFill>
                <a:latin typeface="Calibri"/>
                <a:ea typeface="Calibri"/>
                <a:cs typeface="Calibri"/>
                <a:sym typeface="Calibri"/>
              </a:rPr>
              <a:t>CLOC/LOC mide la densidad de comentarios</a:t>
            </a:r>
            <a:r>
              <a:rPr lang="es-AR" sz="1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8"/>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Ejemplo</a:t>
            </a:r>
            <a:endParaRPr>
              <a:solidFill>
                <a:schemeClr val="accent5"/>
              </a:solidFill>
            </a:endParaRPr>
          </a:p>
        </p:txBody>
      </p:sp>
      <p:sp>
        <p:nvSpPr>
          <p:cNvPr id="230" name="Google Shape;230;p18"/>
          <p:cNvSpPr txBox="1">
            <a:spLocks noGrp="1"/>
          </p:cNvSpPr>
          <p:nvPr>
            <p:ph type="body" idx="1"/>
          </p:nvPr>
        </p:nvSpPr>
        <p:spPr>
          <a:xfrm>
            <a:off x="623392" y="1902575"/>
            <a:ext cx="9793088" cy="3311173"/>
          </a:xfrm>
          <a:prstGeom prst="rect">
            <a:avLst/>
          </a:prstGeom>
          <a:noFill/>
          <a:ln>
            <a:noFill/>
          </a:ln>
        </p:spPr>
        <p:txBody>
          <a:bodyPr spcFirstLastPara="1" wrap="square" lIns="91425" tIns="45700" rIns="91425" bIns="45700" anchor="t" anchorCtr="0">
            <a:normAutofit/>
          </a:bodyPr>
          <a:lstStyle/>
          <a:p>
            <a:pPr marL="285750" lvl="0" indent="-285750" algn="l" rtl="0">
              <a:lnSpc>
                <a:spcPct val="85000"/>
              </a:lnSpc>
              <a:spcBef>
                <a:spcPts val="0"/>
              </a:spcBef>
              <a:spcAft>
                <a:spcPts val="0"/>
              </a:spcAft>
              <a:buClr>
                <a:srgbClr val="C00000"/>
              </a:buClr>
              <a:buSzPts val="1800"/>
              <a:buFont typeface="Noto Sans Symbols"/>
              <a:buChar char="❖"/>
            </a:pPr>
            <a:r>
              <a:rPr lang="es-AR" sz="1800"/>
              <a:t>Calcular, usando</a:t>
            </a:r>
            <a:r>
              <a:rPr lang="es-AR" sz="1800" b="1"/>
              <a:t> LDC </a:t>
            </a:r>
            <a:r>
              <a:rPr lang="es-AR" sz="1800"/>
              <a:t>, la productividad, calidad y costo para los cuatro proyectos de los cuales se proporcionan los datos. </a:t>
            </a:r>
            <a:endParaRPr/>
          </a:p>
          <a:p>
            <a:pPr marL="91440" lvl="0" indent="0" algn="l" rtl="0">
              <a:lnSpc>
                <a:spcPct val="85000"/>
              </a:lnSpc>
              <a:spcBef>
                <a:spcPts val="1300"/>
              </a:spcBef>
              <a:spcAft>
                <a:spcPts val="0"/>
              </a:spcAft>
              <a:buClr>
                <a:srgbClr val="C00000"/>
              </a:buClr>
              <a:buSzPts val="1800"/>
              <a:buFont typeface="Arial"/>
              <a:buNone/>
            </a:pPr>
            <a:endParaRPr sz="1800"/>
          </a:p>
          <a:p>
            <a:pPr marL="91440" lvl="0" indent="0" algn="l" rtl="0">
              <a:lnSpc>
                <a:spcPct val="85000"/>
              </a:lnSpc>
              <a:spcBef>
                <a:spcPts val="1300"/>
              </a:spcBef>
              <a:spcAft>
                <a:spcPts val="0"/>
              </a:spcAft>
              <a:buClr>
                <a:srgbClr val="C00000"/>
              </a:buClr>
              <a:buSzPts val="1800"/>
              <a:buFont typeface="Arial"/>
              <a:buNone/>
            </a:pPr>
            <a:endParaRPr sz="1800"/>
          </a:p>
          <a:p>
            <a:pPr marL="91440" lvl="0" indent="0" algn="l" rtl="0">
              <a:lnSpc>
                <a:spcPct val="85000"/>
              </a:lnSpc>
              <a:spcBef>
                <a:spcPts val="1300"/>
              </a:spcBef>
              <a:spcAft>
                <a:spcPts val="0"/>
              </a:spcAft>
              <a:buClr>
                <a:srgbClr val="C00000"/>
              </a:buClr>
              <a:buSzPts val="1800"/>
              <a:buFont typeface="Arial"/>
              <a:buNone/>
            </a:pPr>
            <a:endParaRPr sz="1800"/>
          </a:p>
          <a:p>
            <a:pPr marL="91440" lvl="0" indent="0" algn="l" rtl="0">
              <a:lnSpc>
                <a:spcPct val="85000"/>
              </a:lnSpc>
              <a:spcBef>
                <a:spcPts val="1300"/>
              </a:spcBef>
              <a:spcAft>
                <a:spcPts val="0"/>
              </a:spcAft>
              <a:buClr>
                <a:srgbClr val="C00000"/>
              </a:buClr>
              <a:buSzPts val="1800"/>
              <a:buFont typeface="Arial"/>
              <a:buNone/>
            </a:pPr>
            <a:endParaRPr sz="1800"/>
          </a:p>
          <a:p>
            <a:pPr marL="91440" lvl="0" indent="0" algn="l" rtl="0">
              <a:lnSpc>
                <a:spcPct val="85000"/>
              </a:lnSpc>
              <a:spcBef>
                <a:spcPts val="1300"/>
              </a:spcBef>
              <a:spcAft>
                <a:spcPts val="0"/>
              </a:spcAft>
              <a:buClr>
                <a:srgbClr val="C00000"/>
              </a:buClr>
              <a:buSzPts val="1800"/>
              <a:buFont typeface="Arial"/>
              <a:buNone/>
            </a:pPr>
            <a:endParaRPr sz="1800"/>
          </a:p>
          <a:p>
            <a:pPr marL="91440" lvl="0" indent="0" algn="l" rtl="0">
              <a:lnSpc>
                <a:spcPct val="85000"/>
              </a:lnSpc>
              <a:spcBef>
                <a:spcPts val="1300"/>
              </a:spcBef>
              <a:spcAft>
                <a:spcPts val="0"/>
              </a:spcAft>
              <a:buClr>
                <a:srgbClr val="C00000"/>
              </a:buClr>
              <a:buSzPts val="1800"/>
              <a:buFont typeface="Arial"/>
              <a:buNone/>
            </a:pPr>
            <a:endParaRPr sz="1800"/>
          </a:p>
          <a:p>
            <a:pPr marL="91440" lvl="0" indent="0" algn="l" rtl="0">
              <a:lnSpc>
                <a:spcPct val="85000"/>
              </a:lnSpc>
              <a:spcBef>
                <a:spcPts val="1300"/>
              </a:spcBef>
              <a:spcAft>
                <a:spcPts val="0"/>
              </a:spcAft>
              <a:buClr>
                <a:srgbClr val="C00000"/>
              </a:buClr>
              <a:buSzPts val="1800"/>
              <a:buFont typeface="Arial"/>
              <a:buNone/>
            </a:pPr>
            <a:endParaRPr sz="1800"/>
          </a:p>
          <a:p>
            <a:pPr marL="91440" lvl="0" indent="0" algn="l" rtl="0">
              <a:lnSpc>
                <a:spcPct val="85000"/>
              </a:lnSpc>
              <a:spcBef>
                <a:spcPts val="1300"/>
              </a:spcBef>
              <a:spcAft>
                <a:spcPts val="0"/>
              </a:spcAft>
              <a:buClr>
                <a:srgbClr val="C00000"/>
              </a:buClr>
              <a:buSzPts val="1800"/>
              <a:buFont typeface="Arial"/>
              <a:buNone/>
            </a:pPr>
            <a:endParaRPr sz="1800"/>
          </a:p>
          <a:p>
            <a:pPr marL="91440" lvl="0" indent="0" algn="l" rtl="0">
              <a:lnSpc>
                <a:spcPct val="85000"/>
              </a:lnSpc>
              <a:spcBef>
                <a:spcPts val="1300"/>
              </a:spcBef>
              <a:spcAft>
                <a:spcPts val="0"/>
              </a:spcAft>
              <a:buClr>
                <a:srgbClr val="C00000"/>
              </a:buClr>
              <a:buSzPts val="1800"/>
              <a:buFont typeface="Arial"/>
              <a:buNone/>
            </a:pPr>
            <a:endParaRPr sz="1800"/>
          </a:p>
        </p:txBody>
      </p:sp>
      <p:graphicFrame>
        <p:nvGraphicFramePr>
          <p:cNvPr id="231" name="Google Shape;231;p18"/>
          <p:cNvGraphicFramePr/>
          <p:nvPr/>
        </p:nvGraphicFramePr>
        <p:xfrm>
          <a:off x="2135560" y="2556633"/>
          <a:ext cx="7676025" cy="2533100"/>
        </p:xfrm>
        <a:graphic>
          <a:graphicData uri="http://schemas.openxmlformats.org/drawingml/2006/table">
            <a:tbl>
              <a:tblPr>
                <a:noFill/>
                <a:tableStyleId>{A949A538-5536-436B-AE72-B78B93071082}</a:tableStyleId>
              </a:tblPr>
              <a:tblGrid>
                <a:gridCol w="817175">
                  <a:extLst>
                    <a:ext uri="{9D8B030D-6E8A-4147-A177-3AD203B41FA5}">
                      <a16:colId xmlns:a16="http://schemas.microsoft.com/office/drawing/2014/main" val="20000"/>
                    </a:ext>
                  </a:extLst>
                </a:gridCol>
                <a:gridCol w="725800">
                  <a:extLst>
                    <a:ext uri="{9D8B030D-6E8A-4147-A177-3AD203B41FA5}">
                      <a16:colId xmlns:a16="http://schemas.microsoft.com/office/drawing/2014/main" val="20001"/>
                    </a:ext>
                  </a:extLst>
                </a:gridCol>
                <a:gridCol w="631525">
                  <a:extLst>
                    <a:ext uri="{9D8B030D-6E8A-4147-A177-3AD203B41FA5}">
                      <a16:colId xmlns:a16="http://schemas.microsoft.com/office/drawing/2014/main" val="20002"/>
                    </a:ext>
                  </a:extLst>
                </a:gridCol>
                <a:gridCol w="797250">
                  <a:extLst>
                    <a:ext uri="{9D8B030D-6E8A-4147-A177-3AD203B41FA5}">
                      <a16:colId xmlns:a16="http://schemas.microsoft.com/office/drawing/2014/main" val="20003"/>
                    </a:ext>
                  </a:extLst>
                </a:gridCol>
                <a:gridCol w="1134275">
                  <a:extLst>
                    <a:ext uri="{9D8B030D-6E8A-4147-A177-3AD203B41FA5}">
                      <a16:colId xmlns:a16="http://schemas.microsoft.com/office/drawing/2014/main" val="20004"/>
                    </a:ext>
                  </a:extLst>
                </a:gridCol>
                <a:gridCol w="1140325">
                  <a:extLst>
                    <a:ext uri="{9D8B030D-6E8A-4147-A177-3AD203B41FA5}">
                      <a16:colId xmlns:a16="http://schemas.microsoft.com/office/drawing/2014/main" val="20005"/>
                    </a:ext>
                  </a:extLst>
                </a:gridCol>
                <a:gridCol w="1000125">
                  <a:extLst>
                    <a:ext uri="{9D8B030D-6E8A-4147-A177-3AD203B41FA5}">
                      <a16:colId xmlns:a16="http://schemas.microsoft.com/office/drawing/2014/main" val="20006"/>
                    </a:ext>
                  </a:extLst>
                </a:gridCol>
                <a:gridCol w="1429550">
                  <a:extLst>
                    <a:ext uri="{9D8B030D-6E8A-4147-A177-3AD203B41FA5}">
                      <a16:colId xmlns:a16="http://schemas.microsoft.com/office/drawing/2014/main" val="20007"/>
                    </a:ext>
                  </a:extLst>
                </a:gridCol>
              </a:tblGrid>
              <a:tr h="470550">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b="1" u="none" strike="noStrike" cap="none"/>
                        <a:t>Proyecto</a:t>
                      </a:r>
                      <a:endParaRPr sz="1100" b="1"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b="1" u="none" strike="noStrike" cap="none"/>
                        <a:t>LDC</a:t>
                      </a:r>
                      <a:endParaRPr sz="1100" b="1"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b="1" u="none" strike="noStrike" cap="none"/>
                        <a:t>U$S</a:t>
                      </a:r>
                      <a:endParaRPr sz="1100" b="1"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b="1" u="none" strike="noStrike" cap="none"/>
                        <a:t>Errores</a:t>
                      </a:r>
                      <a:endParaRPr sz="1100" b="1"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b="1" u="none" strike="noStrike" cap="none"/>
                        <a:t>Personas-mes</a:t>
                      </a:r>
                      <a:endParaRPr sz="1100" b="1"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b="1" u="none" strike="noStrike" cap="none"/>
                        <a:t>Errores/KLDC</a:t>
                      </a:r>
                      <a:endParaRPr sz="1100" b="1"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b="1" u="none" strike="noStrike" cap="none"/>
                        <a:t>U$S/KLDC</a:t>
                      </a:r>
                      <a:endParaRPr sz="1100" b="1"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b="1" u="none" strike="noStrike" cap="none"/>
                        <a:t>KLDC/Personas-mes</a:t>
                      </a:r>
                      <a:endParaRPr sz="1100" b="1" i="0" u="none" strike="noStrike" cap="none">
                        <a:solidFill>
                          <a:schemeClr val="dk1"/>
                        </a:solidFill>
                        <a:latin typeface="Calibri"/>
                        <a:ea typeface="Calibri"/>
                        <a:cs typeface="Calibri"/>
                        <a:sym typeface="Calibri"/>
                      </a:endParaRPr>
                    </a:p>
                  </a:txBody>
                  <a:tcPr marL="91450" marR="91450" marT="45700" marB="45700"/>
                </a:tc>
                <a:extLst>
                  <a:ext uri="{0D108BD9-81ED-4DB2-BD59-A6C34878D82A}">
                    <a16:rowId xmlns:a16="http://schemas.microsoft.com/office/drawing/2014/main" val="10000"/>
                  </a:ext>
                </a:extLst>
              </a:tr>
              <a:tr h="509750">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P1</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25.500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15000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567</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15</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22,23</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588,23</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1,7</a:t>
                      </a:r>
                      <a:endParaRPr sz="1100" b="0" i="0" u="none" strike="noStrike" cap="none">
                        <a:solidFill>
                          <a:schemeClr val="dk1"/>
                        </a:solidFill>
                        <a:latin typeface="Calibri"/>
                        <a:ea typeface="Calibri"/>
                        <a:cs typeface="Calibri"/>
                        <a:sym typeface="Calibri"/>
                      </a:endParaRPr>
                    </a:p>
                  </a:txBody>
                  <a:tcPr marL="91450" marR="91450" marT="45700" marB="45700"/>
                </a:tc>
                <a:extLst>
                  <a:ext uri="{0D108BD9-81ED-4DB2-BD59-A6C34878D82A}">
                    <a16:rowId xmlns:a16="http://schemas.microsoft.com/office/drawing/2014/main" val="10001"/>
                  </a:ext>
                </a:extLst>
              </a:tr>
              <a:tr h="509750">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P2</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19.100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7200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210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10,99</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376,96</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1,91</a:t>
                      </a:r>
                      <a:endParaRPr sz="1100" b="0" i="0" u="none" strike="noStrike" cap="none">
                        <a:solidFill>
                          <a:schemeClr val="dk1"/>
                        </a:solidFill>
                        <a:latin typeface="Calibri"/>
                        <a:ea typeface="Calibri"/>
                        <a:cs typeface="Calibri"/>
                        <a:sym typeface="Calibri"/>
                      </a:endParaRPr>
                    </a:p>
                  </a:txBody>
                  <a:tcPr marL="91450" marR="91450" marT="45700" marB="45700"/>
                </a:tc>
                <a:extLst>
                  <a:ext uri="{0D108BD9-81ED-4DB2-BD59-A6C34878D82A}">
                    <a16:rowId xmlns:a16="http://schemas.microsoft.com/office/drawing/2014/main" val="10002"/>
                  </a:ext>
                </a:extLst>
              </a:tr>
              <a:tr h="509750">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P3</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10.700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6000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20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9,34</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560,74</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0,53</a:t>
                      </a:r>
                      <a:endParaRPr sz="1100" b="0" i="0" u="none" strike="noStrike" cap="none">
                        <a:solidFill>
                          <a:schemeClr val="dk1"/>
                        </a:solidFill>
                        <a:latin typeface="Calibri"/>
                        <a:ea typeface="Calibri"/>
                        <a:cs typeface="Calibri"/>
                        <a:sym typeface="Calibri"/>
                      </a:endParaRPr>
                    </a:p>
                  </a:txBody>
                  <a:tcPr marL="91450" marR="91450" marT="45700" marB="45700"/>
                </a:tc>
                <a:extLst>
                  <a:ext uri="{0D108BD9-81ED-4DB2-BD59-A6C34878D82A}">
                    <a16:rowId xmlns:a16="http://schemas.microsoft.com/office/drawing/2014/main" val="10003"/>
                  </a:ext>
                </a:extLst>
              </a:tr>
              <a:tr h="533300">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P4</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100.000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18000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2200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30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22</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180</a:t>
                      </a:r>
                      <a:endParaRPr sz="1100" b="0" i="0" u="none" strike="noStrike" cap="none">
                        <a:solidFill>
                          <a:schemeClr val="dk1"/>
                        </a:solidFill>
                        <a:latin typeface="Calibri"/>
                        <a:ea typeface="Calibri"/>
                        <a:cs typeface="Calibri"/>
                        <a:sym typeface="Calibri"/>
                      </a:endParaRPr>
                    </a:p>
                  </a:txBody>
                  <a:tcPr marL="91450" marR="91450" marT="45700" marB="45700"/>
                </a:tc>
                <a:tc>
                  <a:txBody>
                    <a:bodyPr/>
                    <a:lstStyle/>
                    <a:p>
                      <a:pPr marL="0" marR="0" lvl="0" indent="0" algn="l" rtl="0">
                        <a:lnSpc>
                          <a:spcPct val="100000"/>
                        </a:lnSpc>
                        <a:spcBef>
                          <a:spcPts val="0"/>
                        </a:spcBef>
                        <a:spcAft>
                          <a:spcPts val="0"/>
                        </a:spcAft>
                        <a:buClr>
                          <a:schemeClr val="accent1"/>
                        </a:buClr>
                        <a:buSzPts val="748"/>
                        <a:buFont typeface="Noto Sans Symbols"/>
                        <a:buNone/>
                      </a:pPr>
                      <a:r>
                        <a:rPr lang="es-AR" sz="1100" u="none" strike="noStrike" cap="none"/>
                        <a:t>3,33</a:t>
                      </a:r>
                      <a:endParaRPr sz="1100" b="0" i="0" u="none" strike="noStrike" cap="none">
                        <a:solidFill>
                          <a:schemeClr val="dk1"/>
                        </a:solidFill>
                        <a:latin typeface="Calibri"/>
                        <a:ea typeface="Calibri"/>
                        <a:cs typeface="Calibri"/>
                        <a:sym typeface="Calibri"/>
                      </a:endParaRPr>
                    </a:p>
                  </a:txBody>
                  <a:tcPr marL="91450" marR="91450" marT="45700" marB="45700"/>
                </a:tc>
                <a:extLst>
                  <a:ext uri="{0D108BD9-81ED-4DB2-BD59-A6C34878D82A}">
                    <a16:rowId xmlns:a16="http://schemas.microsoft.com/office/drawing/2014/main" val="10004"/>
                  </a:ext>
                </a:extLst>
              </a:tr>
            </a:tbl>
          </a:graphicData>
        </a:graphic>
      </p:graphicFrame>
      <p:sp>
        <p:nvSpPr>
          <p:cNvPr id="232" name="Google Shape;232;p18"/>
          <p:cNvSpPr txBox="1"/>
          <p:nvPr/>
        </p:nvSpPr>
        <p:spPr>
          <a:xfrm>
            <a:off x="6310314" y="714356"/>
            <a:ext cx="3672408" cy="941796"/>
          </a:xfrm>
          <a:prstGeom prst="rect">
            <a:avLst/>
          </a:prstGeom>
          <a:blipFill rotWithShape="1">
            <a:blip r:embed="rId3">
              <a:alphaModFix/>
            </a:blip>
            <a:tile tx="0" ty="0" sx="100000" sy="100000" flip="none" algn="tl"/>
          </a:blip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742950" marR="0" lvl="1" indent="-285750" algn="l" rtl="0">
              <a:lnSpc>
                <a:spcPct val="100000"/>
              </a:lnSpc>
              <a:spcBef>
                <a:spcPts val="0"/>
              </a:spcBef>
              <a:spcAft>
                <a:spcPts val="0"/>
              </a:spcAft>
              <a:buClr>
                <a:srgbClr val="000000"/>
              </a:buClr>
              <a:buSzPts val="1200"/>
              <a:buFont typeface="Arial"/>
              <a:buNone/>
            </a:pPr>
            <a:r>
              <a:rPr lang="es-AR" sz="1200" b="1" i="0" u="none" strike="noStrike" cap="none">
                <a:solidFill>
                  <a:schemeClr val="dk1"/>
                </a:solidFill>
                <a:latin typeface="Arial"/>
                <a:ea typeface="Arial"/>
                <a:cs typeface="Arial"/>
                <a:sym typeface="Arial"/>
              </a:rPr>
              <a:t>Productividad</a:t>
            </a:r>
            <a:r>
              <a:rPr lang="es-AR" sz="1200" b="0" i="0" u="none" strike="noStrike" cap="none">
                <a:solidFill>
                  <a:schemeClr val="dk1"/>
                </a:solidFill>
                <a:latin typeface="Arial"/>
                <a:ea typeface="Arial"/>
                <a:cs typeface="Arial"/>
                <a:sym typeface="Arial"/>
              </a:rPr>
              <a:t> = KLDC/persona-mes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40"/>
              </a:spcBef>
              <a:spcAft>
                <a:spcPts val="0"/>
              </a:spcAft>
              <a:buClr>
                <a:srgbClr val="000000"/>
              </a:buClr>
              <a:buSzPts val="1200"/>
              <a:buFont typeface="Arial"/>
              <a:buNone/>
            </a:pPr>
            <a:r>
              <a:rPr lang="es-AR" sz="1200" b="1" i="0" u="none" strike="noStrike" cap="none">
                <a:solidFill>
                  <a:schemeClr val="dk1"/>
                </a:solidFill>
                <a:latin typeface="Arial"/>
                <a:ea typeface="Arial"/>
                <a:cs typeface="Arial"/>
                <a:sym typeface="Arial"/>
              </a:rPr>
              <a:t>Calidad</a:t>
            </a:r>
            <a:r>
              <a:rPr lang="es-AR" sz="1200" b="0" i="0" u="none" strike="noStrike" cap="none">
                <a:solidFill>
                  <a:schemeClr val="dk1"/>
                </a:solidFill>
                <a:latin typeface="Arial"/>
                <a:ea typeface="Arial"/>
                <a:cs typeface="Arial"/>
                <a:sym typeface="Arial"/>
              </a:rPr>
              <a:t> = errores/KLDC</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40"/>
              </a:spcBef>
              <a:spcAft>
                <a:spcPts val="0"/>
              </a:spcAft>
              <a:buClr>
                <a:srgbClr val="000000"/>
              </a:buClr>
              <a:buSzPts val="1200"/>
              <a:buFont typeface="Arial"/>
              <a:buNone/>
            </a:pPr>
            <a:r>
              <a:rPr lang="es-AR" sz="1200" b="1" i="0" u="none" strike="noStrike" cap="none">
                <a:solidFill>
                  <a:schemeClr val="dk1"/>
                </a:solidFill>
                <a:latin typeface="Arial"/>
                <a:ea typeface="Arial"/>
                <a:cs typeface="Arial"/>
                <a:sym typeface="Arial"/>
              </a:rPr>
              <a:t>Documentación</a:t>
            </a:r>
            <a:r>
              <a:rPr lang="es-AR" sz="1200" b="0" i="0" u="none" strike="noStrike" cap="none">
                <a:solidFill>
                  <a:schemeClr val="dk1"/>
                </a:solidFill>
                <a:latin typeface="Arial"/>
                <a:ea typeface="Arial"/>
                <a:cs typeface="Arial"/>
                <a:sym typeface="Arial"/>
              </a:rPr>
              <a:t> = págs.. Doc./ KLDC</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40"/>
              </a:spcBef>
              <a:spcAft>
                <a:spcPts val="0"/>
              </a:spcAft>
              <a:buClr>
                <a:srgbClr val="000000"/>
              </a:buClr>
              <a:buSzPts val="1200"/>
              <a:buFont typeface="Arial"/>
              <a:buNone/>
            </a:pPr>
            <a:r>
              <a:rPr lang="es-AR" sz="1200" b="1" i="0" u="none" strike="noStrike" cap="none">
                <a:solidFill>
                  <a:schemeClr val="dk1"/>
                </a:solidFill>
                <a:latin typeface="Arial"/>
                <a:ea typeface="Arial"/>
                <a:cs typeface="Arial"/>
                <a:sym typeface="Arial"/>
              </a:rPr>
              <a:t>Costo</a:t>
            </a:r>
            <a:r>
              <a:rPr lang="es-AR" sz="1200" b="0" i="0" u="none" strike="noStrike" cap="none">
                <a:solidFill>
                  <a:schemeClr val="dk1"/>
                </a:solidFill>
                <a:latin typeface="Arial"/>
                <a:ea typeface="Arial"/>
                <a:cs typeface="Arial"/>
                <a:sym typeface="Arial"/>
              </a:rPr>
              <a:t> = $/KLDC</a:t>
            </a:r>
            <a:endParaRPr sz="1400" b="0" i="0" u="none" strike="noStrike" cap="none">
              <a:solidFill>
                <a:srgbClr val="000000"/>
              </a:solidFill>
              <a:latin typeface="Arial"/>
              <a:ea typeface="Arial"/>
              <a:cs typeface="Arial"/>
              <a:sym typeface="Arial"/>
            </a:endParaRPr>
          </a:p>
        </p:txBody>
      </p:sp>
      <p:sp>
        <p:nvSpPr>
          <p:cNvPr id="233" name="Google Shape;233;p18"/>
          <p:cNvSpPr txBox="1"/>
          <p:nvPr/>
        </p:nvSpPr>
        <p:spPr>
          <a:xfrm>
            <a:off x="1614949" y="5019368"/>
            <a:ext cx="9822424" cy="1754326"/>
          </a:xfrm>
          <a:prstGeom prst="rect">
            <a:avLst/>
          </a:prstGeom>
          <a:gradFill>
            <a:gsLst>
              <a:gs pos="0">
                <a:srgbClr val="FFDE7E"/>
              </a:gs>
              <a:gs pos="50000">
                <a:srgbClr val="FFE9B1"/>
              </a:gs>
              <a:gs pos="100000">
                <a:srgbClr val="FFF2D9"/>
              </a:gs>
            </a:gsLst>
            <a:lin ang="5400000" scaled="0"/>
          </a:gradFill>
          <a:ln w="19050"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rgbClr val="262626"/>
              </a:buClr>
              <a:buSzPts val="1800"/>
              <a:buFont typeface="Calibri"/>
              <a:buChar char="•"/>
            </a:pPr>
            <a:r>
              <a:rPr lang="es-AR" sz="1800" b="0" i="0" u="none" strike="noStrike" cap="none">
                <a:solidFill>
                  <a:srgbClr val="262626"/>
                </a:solidFill>
                <a:latin typeface="Calibri"/>
                <a:ea typeface="Calibri"/>
                <a:cs typeface="Calibri"/>
                <a:sym typeface="Calibri"/>
              </a:rPr>
              <a:t>¿Cuál es el proyecto de </a:t>
            </a:r>
            <a:r>
              <a:rPr lang="es-AR" sz="1800" b="1" i="0" u="none" strike="noStrike" cap="none">
                <a:solidFill>
                  <a:srgbClr val="262626"/>
                </a:solidFill>
                <a:latin typeface="Calibri"/>
                <a:ea typeface="Calibri"/>
                <a:cs typeface="Calibri"/>
                <a:sym typeface="Calibri"/>
              </a:rPr>
              <a:t>mayor calidad </a:t>
            </a:r>
            <a:r>
              <a:rPr lang="es-AR" sz="1800" b="0" i="0" u="none" strike="noStrike" cap="none">
                <a:solidFill>
                  <a:srgbClr val="262626"/>
                </a:solidFill>
                <a:latin typeface="Calibri"/>
                <a:ea typeface="Calibri"/>
                <a:cs typeface="Calibri"/>
                <a:sym typeface="Calibri"/>
              </a:rPr>
              <a:t>(errores/KLDC)?</a:t>
            </a:r>
            <a:r>
              <a:rPr lang="es-AR" sz="1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a:p>
            <a:pPr marL="0" marR="0" lvl="0" indent="-114300" algn="l" rtl="0">
              <a:lnSpc>
                <a:spcPct val="100000"/>
              </a:lnSpc>
              <a:spcBef>
                <a:spcPts val="0"/>
              </a:spcBef>
              <a:spcAft>
                <a:spcPts val="0"/>
              </a:spcAft>
              <a:buClr>
                <a:srgbClr val="262626"/>
              </a:buClr>
              <a:buSzPts val="1800"/>
              <a:buFont typeface="Calibri"/>
              <a:buChar char="•"/>
            </a:pPr>
            <a:r>
              <a:rPr lang="es-AR" sz="1800" b="0" i="0" u="none" strike="noStrike" cap="none">
                <a:solidFill>
                  <a:srgbClr val="262626"/>
                </a:solidFill>
                <a:latin typeface="Calibri"/>
                <a:ea typeface="Calibri"/>
                <a:cs typeface="Calibri"/>
                <a:sym typeface="Calibri"/>
              </a:rPr>
              <a:t>¿Cuál es el proyecto de </a:t>
            </a:r>
            <a:r>
              <a:rPr lang="es-AR" sz="1800" b="1" i="0" u="none" strike="noStrike" cap="none">
                <a:solidFill>
                  <a:srgbClr val="262626"/>
                </a:solidFill>
                <a:latin typeface="Calibri"/>
                <a:ea typeface="Calibri"/>
                <a:cs typeface="Calibri"/>
                <a:sym typeface="Calibri"/>
              </a:rPr>
              <a:t>mayor costo por línea </a:t>
            </a:r>
            <a:r>
              <a:rPr lang="es-AR" sz="1800" b="0" i="0" u="none" strike="noStrike" cap="none">
                <a:solidFill>
                  <a:srgbClr val="262626"/>
                </a:solidFill>
                <a:latin typeface="Calibri"/>
                <a:ea typeface="Calibri"/>
                <a:cs typeface="Calibri"/>
                <a:sym typeface="Calibri"/>
              </a:rPr>
              <a:t>($/KLDC)?</a:t>
            </a:r>
            <a:r>
              <a:rPr lang="es-AR" sz="1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a:p>
            <a:pPr marL="0" marR="0" lvl="0" indent="-114300" algn="l" rtl="0">
              <a:lnSpc>
                <a:spcPct val="100000"/>
              </a:lnSpc>
              <a:spcBef>
                <a:spcPts val="0"/>
              </a:spcBef>
              <a:spcAft>
                <a:spcPts val="0"/>
              </a:spcAft>
              <a:buClr>
                <a:srgbClr val="262626"/>
              </a:buClr>
              <a:buSzPts val="1800"/>
              <a:buFont typeface="Calibri"/>
              <a:buChar char="•"/>
            </a:pPr>
            <a:r>
              <a:rPr lang="es-AR" sz="1800" b="0" i="0" u="none" strike="noStrike" cap="none">
                <a:solidFill>
                  <a:srgbClr val="262626"/>
                </a:solidFill>
                <a:latin typeface="Calibri"/>
                <a:ea typeface="Calibri"/>
                <a:cs typeface="Calibri"/>
                <a:sym typeface="Calibri"/>
              </a:rPr>
              <a:t>¿Cuál es el proyecto de </a:t>
            </a:r>
            <a:r>
              <a:rPr lang="es-AR" sz="1800" b="1" i="0" u="none" strike="noStrike" cap="none">
                <a:solidFill>
                  <a:srgbClr val="262626"/>
                </a:solidFill>
                <a:latin typeface="Calibri"/>
                <a:ea typeface="Calibri"/>
                <a:cs typeface="Calibri"/>
                <a:sym typeface="Calibri"/>
              </a:rPr>
              <a:t>menor productividad por persona </a:t>
            </a:r>
            <a:r>
              <a:rPr lang="es-AR" sz="1800" b="0" i="0" u="none" strike="noStrike" cap="none">
                <a:solidFill>
                  <a:srgbClr val="262626"/>
                </a:solidFill>
                <a:latin typeface="Calibri"/>
                <a:ea typeface="Calibri"/>
                <a:cs typeface="Calibri"/>
                <a:sym typeface="Calibri"/>
              </a:rPr>
              <a:t>(KLDC/personas-mes)?</a:t>
            </a:r>
            <a:r>
              <a:rPr lang="es-AR" sz="1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chemeClr val="lt1"/>
              </a:buClr>
              <a:buSzPts val="1800"/>
              <a:buFont typeface="Calibri"/>
              <a:buChar char="•"/>
            </a:pPr>
            <a:r>
              <a:rPr lang="es-AR" sz="18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p:nvPr/>
        </p:nvSpPr>
        <p:spPr>
          <a:xfrm>
            <a:off x="3393597" y="708048"/>
            <a:ext cx="4478865" cy="914400"/>
          </a:xfrm>
          <a:prstGeom prst="rect">
            <a:avLst/>
          </a:prstGeom>
          <a:solidFill>
            <a:srgbClr val="FFBFBF"/>
          </a:solidFill>
          <a:ln w="12700" cap="flat" cmpd="sng">
            <a:solidFill>
              <a:srgbClr val="8C0000"/>
            </a:solidFill>
            <a:prstDash val="solid"/>
            <a:round/>
            <a:headEnd type="none" w="sm" len="sm"/>
            <a:tailEnd type="none" w="sm" len="sm"/>
          </a:ln>
          <a:effectLst>
            <a:outerShdw blurRad="152400" dist="317500" dir="5400000" sx="90000" sy="-19000" rotWithShape="0">
              <a:srgbClr val="000000">
                <a:alpha val="1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 name="Google Shape;239;p19"/>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 de       Punto función</a:t>
            </a:r>
            <a:endParaRPr>
              <a:solidFill>
                <a:schemeClr val="accent5"/>
              </a:solidFill>
            </a:endParaRPr>
          </a:p>
        </p:txBody>
      </p:sp>
      <p:sp>
        <p:nvSpPr>
          <p:cNvPr id="240" name="Google Shape;240;p19"/>
          <p:cNvSpPr txBox="1"/>
          <p:nvPr/>
        </p:nvSpPr>
        <p:spPr>
          <a:xfrm>
            <a:off x="2025925" y="1773319"/>
            <a:ext cx="7416800" cy="4032250"/>
          </a:xfrm>
          <a:prstGeom prst="rect">
            <a:avLst/>
          </a:prstGeom>
          <a:noFill/>
          <a:ln>
            <a:noFill/>
          </a:ln>
        </p:spPr>
        <p:txBody>
          <a:bodyPr spcFirstLastPara="1" wrap="square" lIns="92075" tIns="46025" rIns="92075" bIns="46025" anchor="t" anchorCtr="0">
            <a:noAutofit/>
          </a:bodyPr>
          <a:lstStyle/>
          <a:p>
            <a:pPr marL="319088" marR="0" lvl="0" indent="-319088" algn="l" rtl="0">
              <a:lnSpc>
                <a:spcPct val="128000"/>
              </a:lnSpc>
              <a:spcBef>
                <a:spcPts val="0"/>
              </a:spcBef>
              <a:spcAft>
                <a:spcPts val="0"/>
              </a:spcAft>
              <a:buClr>
                <a:srgbClr val="000000"/>
              </a:buClr>
              <a:buSzPts val="2900"/>
              <a:buFont typeface="Arial"/>
              <a:buNone/>
            </a:pPr>
            <a:r>
              <a:rPr lang="es-AR" sz="2900" b="1" i="0" u="none" strike="noStrike" cap="none">
                <a:solidFill>
                  <a:schemeClr val="accent5"/>
                </a:solidFill>
                <a:latin typeface="Twentieth Century"/>
                <a:ea typeface="Twentieth Century"/>
                <a:cs typeface="Twentieth Century"/>
                <a:sym typeface="Twentieth Century"/>
              </a:rPr>
              <a:t>PF- Punto función </a:t>
            </a:r>
            <a:r>
              <a:rPr lang="es-AR" sz="2300" b="1" i="0" u="none" strike="noStrike" cap="none">
                <a:solidFill>
                  <a:schemeClr val="accent5"/>
                </a:solidFill>
                <a:latin typeface="Twentieth Century"/>
                <a:ea typeface="Twentieth Century"/>
                <a:cs typeface="Twentieth Century"/>
                <a:sym typeface="Twentieth Century"/>
              </a:rPr>
              <a:t>(Albrecht 1978)</a:t>
            </a:r>
            <a:endParaRPr sz="1400" b="0" i="0" u="none" strike="noStrike" cap="none">
              <a:solidFill>
                <a:schemeClr val="accent5"/>
              </a:solidFill>
              <a:latin typeface="Arial"/>
              <a:ea typeface="Arial"/>
              <a:cs typeface="Arial"/>
              <a:sym typeface="Arial"/>
            </a:endParaRPr>
          </a:p>
          <a:p>
            <a:pPr marL="319088" marR="0" lvl="0" indent="-319088" algn="l" rtl="0">
              <a:lnSpc>
                <a:spcPct val="80000"/>
              </a:lnSpc>
              <a:spcBef>
                <a:spcPts val="700"/>
              </a:spcBef>
              <a:spcAft>
                <a:spcPts val="0"/>
              </a:spcAft>
              <a:buClr>
                <a:srgbClr val="000000"/>
              </a:buClr>
              <a:buSzPts val="1800"/>
              <a:buFont typeface="Arial"/>
              <a:buNone/>
            </a:pPr>
            <a:endParaRPr sz="1800" b="1" i="0" u="none" strike="noStrike" cap="none">
              <a:solidFill>
                <a:schemeClr val="accent5"/>
              </a:solidFill>
              <a:latin typeface="Twentieth Century"/>
              <a:ea typeface="Twentieth Century"/>
              <a:cs typeface="Twentieth Century"/>
              <a:sym typeface="Twentieth Century"/>
            </a:endParaRPr>
          </a:p>
          <a:p>
            <a:pPr marL="319088" marR="0" lvl="0" indent="-319088" algn="l" rtl="0">
              <a:lnSpc>
                <a:spcPct val="80000"/>
              </a:lnSpc>
              <a:spcBef>
                <a:spcPts val="700"/>
              </a:spcBef>
              <a:spcAft>
                <a:spcPts val="0"/>
              </a:spcAft>
              <a:buClr>
                <a:srgbClr val="000000"/>
              </a:buClr>
              <a:buSzPts val="1800"/>
              <a:buFont typeface="Arial"/>
              <a:buNone/>
            </a:pPr>
            <a:r>
              <a:rPr lang="es-AR" sz="1800" b="1" i="0" u="none" strike="noStrike" cap="none">
                <a:solidFill>
                  <a:schemeClr val="accent5"/>
                </a:solidFill>
                <a:latin typeface="Twentieth Century"/>
                <a:ea typeface="Twentieth Century"/>
                <a:cs typeface="Twentieth Century"/>
                <a:sym typeface="Twentieth Century"/>
              </a:rPr>
              <a:t>PF = TOTAL * [0.65 + 0.01 * SUM(Fi)]       i=1 a 14    0 &lt;= Fi&lt;=5</a:t>
            </a:r>
            <a:endParaRPr sz="1400" b="0" i="0" u="none" strike="noStrike" cap="none">
              <a:solidFill>
                <a:schemeClr val="accent5"/>
              </a:solidFill>
              <a:latin typeface="Arial"/>
              <a:ea typeface="Arial"/>
              <a:cs typeface="Arial"/>
              <a:sym typeface="Arial"/>
            </a:endParaRPr>
          </a:p>
          <a:p>
            <a:pPr marL="319088" marR="0" lvl="0" indent="-319088" algn="l" rtl="0">
              <a:lnSpc>
                <a:spcPct val="80000"/>
              </a:lnSpc>
              <a:spcBef>
                <a:spcPts val="700"/>
              </a:spcBef>
              <a:spcAft>
                <a:spcPts val="0"/>
              </a:spcAft>
              <a:buClr>
                <a:srgbClr val="000000"/>
              </a:buClr>
              <a:buSzPts val="1800"/>
              <a:buFont typeface="Arial"/>
              <a:buNone/>
            </a:pPr>
            <a:endParaRPr sz="1800" b="1" i="0" u="none" strike="noStrike" cap="none">
              <a:solidFill>
                <a:schemeClr val="accent5"/>
              </a:solidFill>
              <a:latin typeface="Twentieth Century"/>
              <a:ea typeface="Twentieth Century"/>
              <a:cs typeface="Twentieth Century"/>
              <a:sym typeface="Twentieth Century"/>
            </a:endParaRPr>
          </a:p>
          <a:p>
            <a:pPr marL="319088" marR="0" lvl="0" indent="-319088" algn="l" rtl="0">
              <a:lnSpc>
                <a:spcPct val="80000"/>
              </a:lnSpc>
              <a:spcBef>
                <a:spcPts val="700"/>
              </a:spcBef>
              <a:spcAft>
                <a:spcPts val="0"/>
              </a:spcAft>
              <a:buClr>
                <a:srgbClr val="000000"/>
              </a:buClr>
              <a:buSzPts val="1800"/>
              <a:buFont typeface="Arial"/>
              <a:buNone/>
            </a:pPr>
            <a:r>
              <a:rPr lang="es-AR" sz="1800" b="1" i="0" u="none" strike="noStrike" cap="none">
                <a:solidFill>
                  <a:schemeClr val="accent5"/>
                </a:solidFill>
                <a:latin typeface="Twentieth Century"/>
                <a:ea typeface="Twentieth Century"/>
                <a:cs typeface="Twentieth Century"/>
                <a:sym typeface="Twentieth Century"/>
              </a:rPr>
              <a:t>                                                     simple|medio|complejo</a:t>
            </a:r>
            <a:endParaRPr sz="1800" b="1" i="0" u="none" strike="noStrike" cap="none">
              <a:solidFill>
                <a:schemeClr val="accent5"/>
              </a:solidFill>
              <a:latin typeface="Twentieth Century"/>
              <a:ea typeface="Twentieth Century"/>
              <a:cs typeface="Twentieth Century"/>
              <a:sym typeface="Twentieth Century"/>
            </a:endParaRPr>
          </a:p>
          <a:p>
            <a:pPr marL="319088" marR="0" lvl="0" indent="-319088" algn="l" rtl="0">
              <a:lnSpc>
                <a:spcPct val="80000"/>
              </a:lnSpc>
              <a:spcBef>
                <a:spcPts val="700"/>
              </a:spcBef>
              <a:spcAft>
                <a:spcPts val="0"/>
              </a:spcAft>
              <a:buClr>
                <a:srgbClr val="000000"/>
              </a:buClr>
              <a:buSzPts val="1800"/>
              <a:buFont typeface="Arial"/>
              <a:buNone/>
            </a:pPr>
            <a:r>
              <a:rPr lang="es-AR" sz="1800" b="1" i="0" u="none" strike="noStrike" cap="none">
                <a:solidFill>
                  <a:schemeClr val="accent5"/>
                </a:solidFill>
                <a:latin typeface="Twentieth Century"/>
                <a:ea typeface="Twentieth Century"/>
                <a:cs typeface="Twentieth Century"/>
                <a:sym typeface="Twentieth Century"/>
              </a:rPr>
              <a:t># Entradas                                     *    [  3 |  4  |  6   ]    =      ......</a:t>
            </a:r>
            <a:endParaRPr sz="1400" b="0" i="0" u="none" strike="noStrike" cap="none">
              <a:solidFill>
                <a:schemeClr val="accent5"/>
              </a:solidFill>
              <a:latin typeface="Arial"/>
              <a:ea typeface="Arial"/>
              <a:cs typeface="Arial"/>
              <a:sym typeface="Arial"/>
            </a:endParaRPr>
          </a:p>
          <a:p>
            <a:pPr marL="319088" marR="0" lvl="0" indent="-319088" algn="l" rtl="0">
              <a:lnSpc>
                <a:spcPct val="80000"/>
              </a:lnSpc>
              <a:spcBef>
                <a:spcPts val="700"/>
              </a:spcBef>
              <a:spcAft>
                <a:spcPts val="0"/>
              </a:spcAft>
              <a:buClr>
                <a:srgbClr val="000000"/>
              </a:buClr>
              <a:buSzPts val="1800"/>
              <a:buFont typeface="Arial"/>
              <a:buNone/>
            </a:pPr>
            <a:r>
              <a:rPr lang="es-AR" sz="1800" b="1" i="0" u="none" strike="noStrike" cap="none">
                <a:solidFill>
                  <a:schemeClr val="accent5"/>
                </a:solidFill>
                <a:latin typeface="Twentieth Century"/>
                <a:ea typeface="Twentieth Century"/>
                <a:cs typeface="Twentieth Century"/>
                <a:sym typeface="Twentieth Century"/>
              </a:rPr>
              <a:t># Salidas                                        *    [  4 |  5  |  7   ]    =      ......</a:t>
            </a:r>
            <a:endParaRPr sz="1400" b="0" i="0" u="none" strike="noStrike" cap="none">
              <a:solidFill>
                <a:schemeClr val="accent5"/>
              </a:solidFill>
              <a:latin typeface="Arial"/>
              <a:ea typeface="Arial"/>
              <a:cs typeface="Arial"/>
              <a:sym typeface="Arial"/>
            </a:endParaRPr>
          </a:p>
          <a:p>
            <a:pPr marL="319088" marR="0" lvl="0" indent="-319088" algn="l" rtl="0">
              <a:lnSpc>
                <a:spcPct val="80000"/>
              </a:lnSpc>
              <a:spcBef>
                <a:spcPts val="700"/>
              </a:spcBef>
              <a:spcAft>
                <a:spcPts val="0"/>
              </a:spcAft>
              <a:buClr>
                <a:srgbClr val="000000"/>
              </a:buClr>
              <a:buSzPts val="1800"/>
              <a:buFont typeface="Arial"/>
              <a:buNone/>
            </a:pPr>
            <a:r>
              <a:rPr lang="es-AR" sz="1800" b="1" i="0" u="none" strike="noStrike" cap="none">
                <a:solidFill>
                  <a:schemeClr val="accent5"/>
                </a:solidFill>
                <a:latin typeface="Twentieth Century"/>
                <a:ea typeface="Twentieth Century"/>
                <a:cs typeface="Twentieth Century"/>
                <a:sym typeface="Twentieth Century"/>
              </a:rPr>
              <a:t># Consultas                                    *    [  3 |  4  |  6   ]    =      ......</a:t>
            </a:r>
            <a:endParaRPr sz="1400" b="0" i="0" u="none" strike="noStrike" cap="none">
              <a:solidFill>
                <a:schemeClr val="accent5"/>
              </a:solidFill>
              <a:latin typeface="Arial"/>
              <a:ea typeface="Arial"/>
              <a:cs typeface="Arial"/>
              <a:sym typeface="Arial"/>
            </a:endParaRPr>
          </a:p>
          <a:p>
            <a:pPr marL="319088" marR="0" lvl="0" indent="-319088" algn="l" rtl="0">
              <a:lnSpc>
                <a:spcPct val="80000"/>
              </a:lnSpc>
              <a:spcBef>
                <a:spcPts val="700"/>
              </a:spcBef>
              <a:spcAft>
                <a:spcPts val="0"/>
              </a:spcAft>
              <a:buClr>
                <a:srgbClr val="000000"/>
              </a:buClr>
              <a:buSzPts val="1800"/>
              <a:buFont typeface="Arial"/>
              <a:buNone/>
            </a:pPr>
            <a:r>
              <a:rPr lang="es-AR" sz="1800" b="1" i="0" u="none" strike="noStrike" cap="none">
                <a:solidFill>
                  <a:schemeClr val="accent5"/>
                </a:solidFill>
                <a:latin typeface="Twentieth Century"/>
                <a:ea typeface="Twentieth Century"/>
                <a:cs typeface="Twentieth Century"/>
                <a:sym typeface="Twentieth Century"/>
              </a:rPr>
              <a:t># Almacenamientos internos         *    [  7 | 10 |  15 ]    =      ......</a:t>
            </a:r>
            <a:endParaRPr sz="1400" b="0" i="0" u="none" strike="noStrike" cap="none">
              <a:solidFill>
                <a:schemeClr val="accent5"/>
              </a:solidFill>
              <a:latin typeface="Arial"/>
              <a:ea typeface="Arial"/>
              <a:cs typeface="Arial"/>
              <a:sym typeface="Arial"/>
            </a:endParaRPr>
          </a:p>
          <a:p>
            <a:pPr marL="319088" marR="0" lvl="0" indent="-319088" algn="l" rtl="0">
              <a:lnSpc>
                <a:spcPct val="80000"/>
              </a:lnSpc>
              <a:spcBef>
                <a:spcPts val="700"/>
              </a:spcBef>
              <a:spcAft>
                <a:spcPts val="0"/>
              </a:spcAft>
              <a:buClr>
                <a:srgbClr val="000000"/>
              </a:buClr>
              <a:buSzPts val="1800"/>
              <a:buFont typeface="Arial"/>
              <a:buNone/>
            </a:pPr>
            <a:r>
              <a:rPr lang="es-AR" sz="1800" b="1" i="0" u="none" strike="noStrike" cap="none">
                <a:solidFill>
                  <a:schemeClr val="accent5"/>
                </a:solidFill>
                <a:latin typeface="Twentieth Century"/>
                <a:ea typeface="Twentieth Century"/>
                <a:cs typeface="Twentieth Century"/>
                <a:sym typeface="Twentieth Century"/>
              </a:rPr>
              <a:t># Interfaces externas                     *    [  5 |  7  |  10 ]     =      ......</a:t>
            </a:r>
            <a:endParaRPr sz="1400" b="0" i="0" u="none" strike="noStrike" cap="none">
              <a:solidFill>
                <a:schemeClr val="accent5"/>
              </a:solidFill>
              <a:latin typeface="Arial"/>
              <a:ea typeface="Arial"/>
              <a:cs typeface="Arial"/>
              <a:sym typeface="Arial"/>
            </a:endParaRPr>
          </a:p>
          <a:p>
            <a:pPr marL="319088" marR="0" lvl="0" indent="-319088" algn="l" rtl="0">
              <a:lnSpc>
                <a:spcPct val="80000"/>
              </a:lnSpc>
              <a:spcBef>
                <a:spcPts val="700"/>
              </a:spcBef>
              <a:spcAft>
                <a:spcPts val="0"/>
              </a:spcAft>
              <a:buClr>
                <a:srgbClr val="000000"/>
              </a:buClr>
              <a:buSzPts val="1600"/>
              <a:buFont typeface="Arial"/>
              <a:buNone/>
            </a:pPr>
            <a:r>
              <a:rPr lang="es-AR" sz="1600" b="1" i="0" u="none" strike="noStrike" cap="none">
                <a:solidFill>
                  <a:schemeClr val="accent5"/>
                </a:solidFill>
                <a:latin typeface="Twentieth Century"/>
                <a:ea typeface="Twentieth Century"/>
                <a:cs typeface="Twentieth Century"/>
                <a:sym typeface="Twentieth Century"/>
              </a:rPr>
              <a:t>                                                                            </a:t>
            </a:r>
            <a:r>
              <a:rPr lang="es-AR" sz="1200" b="1" i="0" u="none" strike="noStrike" cap="none">
                <a:solidFill>
                  <a:schemeClr val="accent5"/>
                </a:solidFill>
                <a:latin typeface="Twentieth Century"/>
                <a:ea typeface="Twentieth Century"/>
                <a:cs typeface="Twentieth Century"/>
                <a:sym typeface="Twentieth Century"/>
              </a:rPr>
              <a:t>                                TOTAL                              </a:t>
            </a:r>
            <a:endParaRPr sz="1400" b="0" i="0" u="none" strike="noStrike" cap="none">
              <a:solidFill>
                <a:schemeClr val="accent5"/>
              </a:solidFill>
              <a:latin typeface="Arial"/>
              <a:ea typeface="Arial"/>
              <a:cs typeface="Arial"/>
              <a:sym typeface="Arial"/>
            </a:endParaRPr>
          </a:p>
          <a:p>
            <a:pPr marL="319088" marR="0" lvl="0" indent="-319088" algn="l" rtl="0">
              <a:lnSpc>
                <a:spcPct val="80000"/>
              </a:lnSpc>
              <a:spcBef>
                <a:spcPts val="700"/>
              </a:spcBef>
              <a:spcAft>
                <a:spcPts val="0"/>
              </a:spcAft>
              <a:buClr>
                <a:srgbClr val="000000"/>
              </a:buClr>
              <a:buSzPts val="1800"/>
              <a:buFont typeface="Arial"/>
              <a:buNone/>
            </a:pPr>
            <a:endParaRPr sz="1800" b="1" i="0" u="none" strike="noStrike" cap="none">
              <a:solidFill>
                <a:schemeClr val="accent5"/>
              </a:solidFill>
              <a:latin typeface="Twentieth Century"/>
              <a:ea typeface="Twentieth Century"/>
              <a:cs typeface="Twentieth Century"/>
              <a:sym typeface="Twentieth Century"/>
            </a:endParaRPr>
          </a:p>
        </p:txBody>
      </p:sp>
      <p:sp>
        <p:nvSpPr>
          <p:cNvPr id="241" name="Google Shape;241;p19"/>
          <p:cNvSpPr/>
          <p:nvPr/>
        </p:nvSpPr>
        <p:spPr>
          <a:xfrm>
            <a:off x="2063553" y="3212976"/>
            <a:ext cx="7572375" cy="2286000"/>
          </a:xfrm>
          <a:prstGeom prst="rect">
            <a:avLst/>
          </a:prstGeom>
          <a:noFill/>
          <a:ln w="2222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p19"/>
          <p:cNvSpPr/>
          <p:nvPr/>
        </p:nvSpPr>
        <p:spPr>
          <a:xfrm>
            <a:off x="7329094" y="1958223"/>
            <a:ext cx="4677295" cy="78581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956" y="67300"/>
                </a:moveTo>
                <a:lnTo>
                  <a:pt x="-20873" y="236818"/>
                </a:lnTo>
              </a:path>
            </a:pathLst>
          </a:cu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AR" sz="1800" b="1" i="0" u="none" strike="noStrike" cap="none">
                <a:solidFill>
                  <a:schemeClr val="dk1"/>
                </a:solidFill>
                <a:latin typeface="Calibri"/>
                <a:ea typeface="Calibri"/>
                <a:cs typeface="Calibri"/>
                <a:sym typeface="Calibri"/>
              </a:rPr>
              <a:t>Factor de Ponderación, es subjetivo y esta dado por la organización/equipo</a:t>
            </a:r>
            <a:endParaRPr sz="1800" b="1" i="0" u="none" strike="noStrike" cap="none">
              <a:solidFill>
                <a:schemeClr val="dk1"/>
              </a:solidFill>
              <a:latin typeface="Calibri"/>
              <a:ea typeface="Calibri"/>
              <a:cs typeface="Calibri"/>
              <a:sym typeface="Calibri"/>
            </a:endParaRPr>
          </a:p>
        </p:txBody>
      </p:sp>
      <p:cxnSp>
        <p:nvCxnSpPr>
          <p:cNvPr id="243" name="Google Shape;243;p19"/>
          <p:cNvCxnSpPr/>
          <p:nvPr/>
        </p:nvCxnSpPr>
        <p:spPr>
          <a:xfrm>
            <a:off x="3163494" y="2928938"/>
            <a:ext cx="4372666" cy="2444278"/>
          </a:xfrm>
          <a:prstGeom prst="straightConnector1">
            <a:avLst/>
          </a:prstGeom>
          <a:noFill/>
          <a:ln w="28575" cap="flat" cmpd="sng">
            <a:solidFill>
              <a:srgbClr val="00B050"/>
            </a:solidFill>
            <a:prstDash val="solid"/>
            <a:round/>
            <a:headEnd type="none" w="sm" len="sm"/>
            <a:tailEnd type="triangle" w="med" len="med"/>
          </a:ln>
        </p:spPr>
      </p:cxnSp>
      <p:sp>
        <p:nvSpPr>
          <p:cNvPr id="244" name="Google Shape;244;p19"/>
          <p:cNvSpPr/>
          <p:nvPr/>
        </p:nvSpPr>
        <p:spPr>
          <a:xfrm>
            <a:off x="8560461" y="4355976"/>
            <a:ext cx="2214562" cy="178593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59647" y="100"/>
                </a:moveTo>
                <a:lnTo>
                  <a:pt x="-173556" y="-94354"/>
                </a:lnTo>
              </a:path>
            </a:pathLst>
          </a:custGeom>
          <a:solidFill>
            <a:srgbClr val="92D050"/>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AR" sz="1800" b="0" i="0" u="none" strike="noStrike" cap="none">
                <a:solidFill>
                  <a:schemeClr val="lt1"/>
                </a:solidFill>
                <a:latin typeface="Calibri"/>
                <a:ea typeface="Calibri"/>
                <a:cs typeface="Calibri"/>
                <a:sym typeface="Calibri"/>
              </a:rPr>
              <a:t>Son valores de ajuste de la complejidad según las preguntas de la siguiente pantalla</a:t>
            </a:r>
            <a:endParaRPr sz="1800" b="0" i="0" u="none" strike="noStrike" cap="none">
              <a:solidFill>
                <a:schemeClr val="lt1"/>
              </a:solidFill>
              <a:latin typeface="Calibri"/>
              <a:ea typeface="Calibri"/>
              <a:cs typeface="Calibri"/>
              <a:sym typeface="Calibri"/>
            </a:endParaRPr>
          </a:p>
        </p:txBody>
      </p:sp>
      <p:sp>
        <p:nvSpPr>
          <p:cNvPr id="245" name="Google Shape;245;p19"/>
          <p:cNvSpPr/>
          <p:nvPr/>
        </p:nvSpPr>
        <p:spPr>
          <a:xfrm>
            <a:off x="6809942" y="748410"/>
            <a:ext cx="5715600" cy="973800"/>
          </a:xfrm>
          <a:prstGeom prst="wedgeEllipseCallout">
            <a:avLst>
              <a:gd name="adj1" fmla="val -51038"/>
              <a:gd name="adj2" fmla="val -37166"/>
            </a:avLst>
          </a:prstGeom>
          <a:gradFill>
            <a:gsLst>
              <a:gs pos="0">
                <a:srgbClr val="8CDE9E"/>
              </a:gs>
              <a:gs pos="50000">
                <a:srgbClr val="BAE8C3"/>
              </a:gs>
              <a:gs pos="100000">
                <a:srgbClr val="DEF2E1"/>
              </a:gs>
            </a:gsLst>
            <a:path path="circle">
              <a:fillToRect l="50000" t="50000" r="50000" b="50000"/>
            </a:path>
            <a:tileRect/>
          </a:gra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AR" sz="1600" b="1" i="0" u="none" strike="noStrike" cap="none">
                <a:solidFill>
                  <a:srgbClr val="262626"/>
                </a:solidFill>
                <a:latin typeface="Calibri"/>
                <a:ea typeface="Calibri"/>
                <a:cs typeface="Calibri"/>
                <a:sym typeface="Calibri"/>
              </a:rPr>
              <a:t>Mide la cantidad de funcionalidad de un sistema descripto en una especificación</a:t>
            </a:r>
            <a:r>
              <a:rPr lang="es-AR" sz="1800" b="0" i="0" u="none" strike="noStrike" cap="none">
                <a:solidFill>
                  <a:srgbClr val="262626"/>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24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41"/>
                                        </p:tgtEl>
                                        <p:attrNameLst>
                                          <p:attrName>style.visibility</p:attrName>
                                        </p:attrNameLst>
                                      </p:cBhvr>
                                      <p:to>
                                        <p:strVal val="visible"/>
                                      </p:to>
                                    </p:set>
                                    <p:anim calcmode="lin" valueType="num">
                                      <p:cBhvr additive="base">
                                        <p:cTn id="19" dur="500"/>
                                        <p:tgtEl>
                                          <p:spTgt spid="241"/>
                                        </p:tgtEl>
                                        <p:attrNameLst>
                                          <p:attrName>ppt_w</p:attrName>
                                        </p:attrNameLst>
                                      </p:cBhvr>
                                      <p:tavLst>
                                        <p:tav tm="0">
                                          <p:val>
                                            <p:strVal val="0"/>
                                          </p:val>
                                        </p:tav>
                                        <p:tav tm="100000">
                                          <p:val>
                                            <p:strVal val="#ppt_w"/>
                                          </p:val>
                                        </p:tav>
                                      </p:tavLst>
                                    </p:anim>
                                    <p:anim calcmode="lin" valueType="num">
                                      <p:cBhvr additive="base">
                                        <p:cTn id="20" dur="500"/>
                                        <p:tgtEl>
                                          <p:spTgt spid="241"/>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2"/>
                                        </p:tgtEl>
                                        <p:attrNameLst>
                                          <p:attrName>style.visibility</p:attrName>
                                        </p:attrNameLst>
                                      </p:cBhvr>
                                      <p:to>
                                        <p:strVal val="visible"/>
                                      </p:to>
                                    </p:set>
                                    <p:animEffect transition="in" filter="fade">
                                      <p:cBhvr>
                                        <p:cTn id="29" dur="500"/>
                                        <p:tgtEl>
                                          <p:spTgt spid="2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4"/>
                                        </p:tgtEl>
                                        <p:attrNameLst>
                                          <p:attrName>style.visibility</p:attrName>
                                        </p:attrNameLst>
                                      </p:cBhvr>
                                      <p:to>
                                        <p:strVal val="visible"/>
                                      </p:to>
                                    </p:set>
                                    <p:animEffect transition="in" filter="fade">
                                      <p:cBhvr>
                                        <p:cTn id="34"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3600"/>
              <a:buFont typeface="Calibri"/>
              <a:buNone/>
            </a:pPr>
            <a:r>
              <a:rPr lang="es-AR" sz="3600">
                <a:solidFill>
                  <a:schemeClr val="accent5"/>
                </a:solidFill>
              </a:rPr>
              <a:t>Elementos clave de la gestión de proyectos</a:t>
            </a:r>
            <a:endParaRPr sz="3600">
              <a:solidFill>
                <a:schemeClr val="accent5"/>
              </a:solidFill>
            </a:endParaRPr>
          </a:p>
        </p:txBody>
      </p:sp>
      <p:sp>
        <p:nvSpPr>
          <p:cNvPr id="72" name="Google Shape;72;p3"/>
          <p:cNvSpPr txBox="1">
            <a:spLocks noGrp="1"/>
          </p:cNvSpPr>
          <p:nvPr>
            <p:ph type="body" idx="1"/>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0" algn="l" rtl="0">
              <a:lnSpc>
                <a:spcPct val="85000"/>
              </a:lnSpc>
              <a:spcBef>
                <a:spcPts val="0"/>
              </a:spcBef>
              <a:spcAft>
                <a:spcPts val="0"/>
              </a:spcAft>
              <a:buClr>
                <a:srgbClr val="C00000"/>
              </a:buClr>
              <a:buSzPts val="3200"/>
              <a:buFont typeface="Arial"/>
              <a:buNone/>
            </a:pPr>
            <a:endParaRPr sz="3200"/>
          </a:p>
          <a:p>
            <a:pPr marL="91440" lvl="0" indent="-203200" algn="l" rtl="0">
              <a:lnSpc>
                <a:spcPct val="85000"/>
              </a:lnSpc>
              <a:spcBef>
                <a:spcPts val="1300"/>
              </a:spcBef>
              <a:spcAft>
                <a:spcPts val="0"/>
              </a:spcAft>
              <a:buClr>
                <a:srgbClr val="C00000"/>
              </a:buClr>
              <a:buSzPts val="3200"/>
              <a:buFont typeface="Arial"/>
              <a:buChar char="»"/>
            </a:pPr>
            <a:r>
              <a:rPr lang="es-AR" sz="3200">
                <a:solidFill>
                  <a:srgbClr val="FF0000"/>
                </a:solidFill>
              </a:rPr>
              <a:t>Métricas</a:t>
            </a:r>
            <a:endParaRPr>
              <a:solidFill>
                <a:srgbClr val="FF0000"/>
              </a:solidFill>
            </a:endParaRPr>
          </a:p>
          <a:p>
            <a:pPr marL="91440" lvl="0" indent="-203200" algn="l" rtl="0">
              <a:lnSpc>
                <a:spcPct val="85000"/>
              </a:lnSpc>
              <a:spcBef>
                <a:spcPts val="1300"/>
              </a:spcBef>
              <a:spcAft>
                <a:spcPts val="0"/>
              </a:spcAft>
              <a:buClr>
                <a:srgbClr val="C00000"/>
              </a:buClr>
              <a:buSzPts val="3200"/>
              <a:buFont typeface="Arial"/>
              <a:buChar char="»"/>
            </a:pPr>
            <a:r>
              <a:rPr lang="es-AR" sz="3200">
                <a:solidFill>
                  <a:srgbClr val="FF0000"/>
                </a:solidFill>
              </a:rPr>
              <a:t>Estimaciones</a:t>
            </a:r>
            <a:endParaRPr>
              <a:solidFill>
                <a:srgbClr val="FF0000"/>
              </a:solidFill>
            </a:endParaRPr>
          </a:p>
          <a:p>
            <a:pPr marL="91440" lvl="0" indent="-203200" algn="l" rtl="0">
              <a:lnSpc>
                <a:spcPct val="85000"/>
              </a:lnSpc>
              <a:spcBef>
                <a:spcPts val="1300"/>
              </a:spcBef>
              <a:spcAft>
                <a:spcPts val="0"/>
              </a:spcAft>
              <a:buClr>
                <a:srgbClr val="C00000"/>
              </a:buClr>
              <a:buSzPts val="3200"/>
              <a:buFont typeface="Arial"/>
              <a:buChar char="»"/>
            </a:pPr>
            <a:r>
              <a:rPr lang="es-AR" sz="3200"/>
              <a:t>Calendario temporal</a:t>
            </a:r>
            <a:endParaRPr/>
          </a:p>
          <a:p>
            <a:pPr marL="91440" lvl="0" indent="-203200" algn="l" rtl="0">
              <a:lnSpc>
                <a:spcPct val="85000"/>
              </a:lnSpc>
              <a:spcBef>
                <a:spcPts val="1300"/>
              </a:spcBef>
              <a:spcAft>
                <a:spcPts val="0"/>
              </a:spcAft>
              <a:buClr>
                <a:srgbClr val="C00000"/>
              </a:buClr>
              <a:buSzPts val="3200"/>
              <a:buFont typeface="Arial"/>
              <a:buChar char="»"/>
            </a:pPr>
            <a:r>
              <a:rPr lang="es-AR" sz="3200"/>
              <a:t>Organización del personal</a:t>
            </a:r>
            <a:endParaRPr/>
          </a:p>
          <a:p>
            <a:pPr marL="91440" lvl="0" indent="-203200" algn="l" rtl="0">
              <a:lnSpc>
                <a:spcPct val="85000"/>
              </a:lnSpc>
              <a:spcBef>
                <a:spcPts val="1300"/>
              </a:spcBef>
              <a:spcAft>
                <a:spcPts val="0"/>
              </a:spcAft>
              <a:buClr>
                <a:srgbClr val="C00000"/>
              </a:buClr>
              <a:buSzPts val="3200"/>
              <a:buFont typeface="Arial"/>
              <a:buChar char="»"/>
            </a:pPr>
            <a:r>
              <a:rPr lang="es-AR" sz="3200"/>
              <a:t>Análisis de riesgos</a:t>
            </a:r>
            <a:endParaRPr/>
          </a:p>
          <a:p>
            <a:pPr marL="91440" lvl="0" indent="-203200" algn="l" rtl="0">
              <a:lnSpc>
                <a:spcPct val="85000"/>
              </a:lnSpc>
              <a:spcBef>
                <a:spcPts val="1300"/>
              </a:spcBef>
              <a:spcAft>
                <a:spcPts val="0"/>
              </a:spcAft>
              <a:buClr>
                <a:srgbClr val="C00000"/>
              </a:buClr>
              <a:buSzPts val="3200"/>
              <a:buFont typeface="Arial"/>
              <a:buChar char="»"/>
            </a:pPr>
            <a:r>
              <a:rPr lang="es-AR" sz="3200"/>
              <a:t>Seguimiento y control</a:t>
            </a:r>
            <a:endParaRPr/>
          </a:p>
          <a:p>
            <a:pPr marL="91440" lvl="0" indent="0" algn="l" rtl="0">
              <a:lnSpc>
                <a:spcPct val="85000"/>
              </a:lnSpc>
              <a:spcBef>
                <a:spcPts val="1300"/>
              </a:spcBef>
              <a:spcAft>
                <a:spcPts val="0"/>
              </a:spcAft>
              <a:buClr>
                <a:srgbClr val="C00000"/>
              </a:buClr>
              <a:buSzPts val="3200"/>
              <a:buFont typeface="Arial"/>
              <a:buNone/>
            </a:pPr>
            <a:endParaRPr sz="3200"/>
          </a:p>
        </p:txBody>
      </p:sp>
      <p:sp>
        <p:nvSpPr>
          <p:cNvPr id="73" name="Google Shape;73;p3"/>
          <p:cNvSpPr txBox="1"/>
          <p:nvPr/>
        </p:nvSpPr>
        <p:spPr>
          <a:xfrm>
            <a:off x="6096000" y="2610643"/>
            <a:ext cx="4259262" cy="522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AR" sz="2800" b="0" i="0" u="none" strike="noStrike" cap="none">
                <a:solidFill>
                  <a:schemeClr val="dk1"/>
                </a:solidFill>
                <a:latin typeface="Arial"/>
                <a:ea typeface="Arial"/>
                <a:cs typeface="Arial"/>
                <a:sym typeface="Arial"/>
              </a:rPr>
              <a:t>Tema de la clase de hoy</a:t>
            </a: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5783604" y="2295526"/>
            <a:ext cx="215900" cy="1152525"/>
          </a:xfrm>
          <a:prstGeom prst="rightBrace">
            <a:avLst>
              <a:gd name="adj1" fmla="val 8333"/>
              <a:gd name="adj2" fmla="val 5000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0"/>
          <p:cNvSpPr/>
          <p:nvPr/>
        </p:nvSpPr>
        <p:spPr>
          <a:xfrm>
            <a:off x="3016850" y="708474"/>
            <a:ext cx="4478865" cy="914400"/>
          </a:xfrm>
          <a:prstGeom prst="rect">
            <a:avLst/>
          </a:prstGeom>
          <a:solidFill>
            <a:srgbClr val="FFBFBF"/>
          </a:solidFill>
          <a:ln w="12700" cap="flat" cmpd="sng">
            <a:solidFill>
              <a:srgbClr val="8C0000"/>
            </a:solidFill>
            <a:prstDash val="solid"/>
            <a:round/>
            <a:headEnd type="none" w="sm" len="sm"/>
            <a:tailEnd type="none" w="sm" len="sm"/>
          </a:ln>
          <a:effectLst>
            <a:outerShdw blurRad="152400" dist="317500" dir="5400000" sx="90000" sy="-19000" rotWithShape="0">
              <a:srgbClr val="000000">
                <a:alpha val="1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1" name="Google Shape;251;p20"/>
          <p:cNvPicPr preferRelativeResize="0"/>
          <p:nvPr/>
        </p:nvPicPr>
        <p:blipFill rotWithShape="1">
          <a:blip r:embed="rId3">
            <a:alphaModFix/>
          </a:blip>
          <a:srcRect/>
          <a:stretch/>
        </p:blipFill>
        <p:spPr>
          <a:xfrm>
            <a:off x="1540547" y="5962650"/>
            <a:ext cx="5600700" cy="895350"/>
          </a:xfrm>
          <a:prstGeom prst="rect">
            <a:avLst/>
          </a:prstGeom>
          <a:noFill/>
          <a:ln w="9525" cap="flat" cmpd="sng">
            <a:solidFill>
              <a:srgbClr val="C00000"/>
            </a:solidFill>
            <a:prstDash val="solid"/>
            <a:miter lim="800000"/>
            <a:headEnd type="none" w="sm" len="sm"/>
            <a:tailEnd type="none" w="sm" len="sm"/>
          </a:ln>
        </p:spPr>
      </p:pic>
      <p:sp>
        <p:nvSpPr>
          <p:cNvPr id="252" name="Google Shape;252;p20"/>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 de    Punto función F(i)</a:t>
            </a:r>
            <a:endParaRPr>
              <a:solidFill>
                <a:schemeClr val="accent5"/>
              </a:solidFill>
            </a:endParaRPr>
          </a:p>
        </p:txBody>
      </p:sp>
      <p:sp>
        <p:nvSpPr>
          <p:cNvPr id="253" name="Google Shape;253;p20"/>
          <p:cNvSpPr/>
          <p:nvPr/>
        </p:nvSpPr>
        <p:spPr>
          <a:xfrm>
            <a:off x="898594" y="1845092"/>
            <a:ext cx="8715375" cy="4278054"/>
          </a:xfrm>
          <a:prstGeom prst="rect">
            <a:avLst/>
          </a:prstGeom>
          <a:noFill/>
          <a:ln w="9525" cap="flat" cmpd="sng">
            <a:solidFill>
              <a:srgbClr val="00B05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1. ¿Requiere el sistema copias de seguridad y de recuperación fiables?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2. ¿Se requiere comunicación de datos?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3. ¿Existen funciones de procesamiento distribuido?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4. ¿Es crítico el rendimiento?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5. ¿Se ejecuta el sistema en un entorno operativo existente y fuertemente utilizado?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6. ¿Requiere el sistema entrada de datos interactiva?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7. ¿Requiere la entrada de datos interactiva que las transacciones de entrada se lleven a cabo sobre múltiples pantallas u operaciones?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8. ¿Se actualizan los archivos maestros de forma interactiva?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9. ¿Son complejas las entradas, las salidas, los archivos o las peticiones?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10. ¿Es complejo el procesamiento interno?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11. ¿Se ha diseñado el código para ser reutilizable?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12. ¿Están incluidas en el diseño la conversión y la instalación'?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13. ¿Se ha diseñado el sistema para soportar múltiples instalaciones en diferentes organizaciones?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Twentieth Century"/>
                <a:ea typeface="Twentieth Century"/>
                <a:cs typeface="Twentieth Century"/>
                <a:sym typeface="Twentieth Century"/>
              </a:rPr>
              <a:t>14. ¿Se ha diseñado la aplicación para facilitar los cambios y para ser fácilmente utilizada por el usuario?</a:t>
            </a:r>
            <a:endParaRPr sz="1400" b="0" i="0" u="none" strike="noStrike" cap="none">
              <a:solidFill>
                <a:srgbClr val="000000"/>
              </a:solidFill>
              <a:latin typeface="Arial"/>
              <a:ea typeface="Arial"/>
              <a:cs typeface="Arial"/>
              <a:sym typeface="Arial"/>
            </a:endParaRPr>
          </a:p>
        </p:txBody>
      </p:sp>
      <p:sp>
        <p:nvSpPr>
          <p:cNvPr id="254" name="Google Shape;254;p20"/>
          <p:cNvSpPr/>
          <p:nvPr/>
        </p:nvSpPr>
        <p:spPr>
          <a:xfrm>
            <a:off x="7851104" y="5719619"/>
            <a:ext cx="4340896" cy="57106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600" y="24961"/>
                </a:moveTo>
                <a:lnTo>
                  <a:pt x="-34284" y="60506"/>
                </a:lnTo>
              </a:path>
            </a:pathLst>
          </a:custGeom>
          <a:solidFill>
            <a:srgbClr val="92D050"/>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AR" sz="1400" b="0" i="0" u="none" strike="noStrike" cap="none">
                <a:solidFill>
                  <a:schemeClr val="lt1"/>
                </a:solidFill>
                <a:latin typeface="Calibri"/>
                <a:ea typeface="Calibri"/>
                <a:cs typeface="Calibri"/>
                <a:sym typeface="Calibri"/>
              </a:rPr>
              <a:t>Cada una de las preguntas se contesta de acuerdo a  la siguiente escala de valores</a:t>
            </a:r>
            <a:endParaRPr sz="14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p:nvPr/>
        </p:nvSpPr>
        <p:spPr>
          <a:xfrm>
            <a:off x="3393597" y="758998"/>
            <a:ext cx="4478865" cy="914400"/>
          </a:xfrm>
          <a:prstGeom prst="rect">
            <a:avLst/>
          </a:prstGeom>
          <a:solidFill>
            <a:srgbClr val="FFBFBF"/>
          </a:solidFill>
          <a:ln w="12700" cap="flat" cmpd="sng">
            <a:solidFill>
              <a:srgbClr val="8C0000"/>
            </a:solidFill>
            <a:prstDash val="solid"/>
            <a:round/>
            <a:headEnd type="none" w="sm" len="sm"/>
            <a:tailEnd type="none" w="sm" len="sm"/>
          </a:ln>
          <a:effectLst>
            <a:outerShdw blurRad="152400" dist="317500" dir="5400000" sx="90000" sy="-19000" rotWithShape="0">
              <a:srgbClr val="000000">
                <a:alpha val="1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21"/>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 de      Punto función</a:t>
            </a:r>
            <a:endParaRPr>
              <a:solidFill>
                <a:schemeClr val="accent5"/>
              </a:solidFill>
            </a:endParaRPr>
          </a:p>
        </p:txBody>
      </p:sp>
      <p:sp>
        <p:nvSpPr>
          <p:cNvPr id="261" name="Google Shape;261;p21"/>
          <p:cNvSpPr txBox="1">
            <a:spLocks noGrp="1"/>
          </p:cNvSpPr>
          <p:nvPr>
            <p:ph type="body" idx="1"/>
          </p:nvPr>
        </p:nvSpPr>
        <p:spPr>
          <a:xfrm>
            <a:off x="1071627" y="1929469"/>
            <a:ext cx="9793088" cy="4478753"/>
          </a:xfrm>
          <a:prstGeom prst="rect">
            <a:avLst/>
          </a:prstGeom>
          <a:noFill/>
          <a:ln>
            <a:noFill/>
          </a:ln>
        </p:spPr>
        <p:txBody>
          <a:bodyPr spcFirstLastPara="1" wrap="square" lIns="91425" tIns="45700" rIns="91425" bIns="45700" anchor="t" anchorCtr="0">
            <a:normAutofit/>
          </a:bodyPr>
          <a:lstStyle/>
          <a:p>
            <a:pPr marL="342900" lvl="0" indent="-342900" algn="l" rtl="0">
              <a:lnSpc>
                <a:spcPct val="85000"/>
              </a:lnSpc>
              <a:spcBef>
                <a:spcPts val="0"/>
              </a:spcBef>
              <a:spcAft>
                <a:spcPts val="0"/>
              </a:spcAft>
              <a:buClr>
                <a:srgbClr val="C00000"/>
              </a:buClr>
              <a:buSzPts val="2400"/>
              <a:buFont typeface="Noto Sans Symbols"/>
              <a:buChar char="❖"/>
            </a:pPr>
            <a:r>
              <a:rPr lang="es-AR" b="1" u="sng"/>
              <a:t>Métricas derivadas:</a:t>
            </a:r>
            <a:endParaRPr b="1" u="sng"/>
          </a:p>
          <a:p>
            <a:pPr marL="347472" lvl="1" indent="-342900" algn="l" rtl="0">
              <a:lnSpc>
                <a:spcPct val="85000"/>
              </a:lnSpc>
              <a:spcBef>
                <a:spcPts val="600"/>
              </a:spcBef>
              <a:spcAft>
                <a:spcPts val="0"/>
              </a:spcAft>
              <a:buClr>
                <a:srgbClr val="262626"/>
              </a:buClr>
              <a:buSzPts val="2400"/>
              <a:buChar char=" "/>
            </a:pPr>
            <a:r>
              <a:rPr lang="es-AR" b="1"/>
              <a:t>Productividad: </a:t>
            </a:r>
            <a:r>
              <a:rPr lang="es-AR"/>
              <a:t>relación entre PF y Persona_mes</a:t>
            </a:r>
            <a:endParaRPr/>
          </a:p>
          <a:p>
            <a:pPr marL="347472" lvl="1" indent="-342900" algn="l" rtl="0">
              <a:lnSpc>
                <a:spcPct val="85000"/>
              </a:lnSpc>
              <a:spcBef>
                <a:spcPts val="600"/>
              </a:spcBef>
              <a:spcAft>
                <a:spcPts val="0"/>
              </a:spcAft>
              <a:buClr>
                <a:srgbClr val="262626"/>
              </a:buClr>
              <a:buSzPts val="2400"/>
              <a:buChar char=" "/>
            </a:pPr>
            <a:r>
              <a:rPr lang="es-AR" b="1"/>
              <a:t>Calidad</a:t>
            </a:r>
            <a:r>
              <a:rPr lang="es-AR"/>
              <a:t>: relación entre Errores y PF</a:t>
            </a:r>
            <a:endParaRPr/>
          </a:p>
          <a:p>
            <a:pPr marL="347472" lvl="1" indent="-342900" algn="l" rtl="0">
              <a:lnSpc>
                <a:spcPct val="85000"/>
              </a:lnSpc>
              <a:spcBef>
                <a:spcPts val="600"/>
              </a:spcBef>
              <a:spcAft>
                <a:spcPts val="0"/>
              </a:spcAft>
              <a:buClr>
                <a:srgbClr val="262626"/>
              </a:buClr>
              <a:buSzPts val="2400"/>
              <a:buChar char=" "/>
            </a:pPr>
            <a:r>
              <a:rPr lang="es-AR" b="1"/>
              <a:t>Costo</a:t>
            </a:r>
            <a:r>
              <a:rPr lang="es-AR"/>
              <a:t>: relación entre $ y PF</a:t>
            </a:r>
            <a:endParaRPr/>
          </a:p>
          <a:p>
            <a:pPr marL="91440" lvl="0" indent="-91440" algn="l" rtl="0">
              <a:lnSpc>
                <a:spcPct val="85000"/>
              </a:lnSpc>
              <a:spcBef>
                <a:spcPts val="1300"/>
              </a:spcBef>
              <a:spcAft>
                <a:spcPts val="0"/>
              </a:spcAft>
              <a:buSzPts val="2400"/>
              <a:buFont typeface="Noto Sans Symbols"/>
              <a:buNone/>
            </a:pPr>
            <a:endParaRPr/>
          </a:p>
        </p:txBody>
      </p:sp>
      <p:sp>
        <p:nvSpPr>
          <p:cNvPr id="262" name="Google Shape;262;p21"/>
          <p:cNvSpPr txBox="1">
            <a:spLocks noGrp="1"/>
          </p:cNvSpPr>
          <p:nvPr>
            <p:ph type="body" idx="4294967295"/>
          </p:nvPr>
        </p:nvSpPr>
        <p:spPr>
          <a:xfrm>
            <a:off x="10029825" y="6551613"/>
            <a:ext cx="2162175" cy="306387"/>
          </a:xfrm>
          <a:prstGeom prst="rect">
            <a:avLst/>
          </a:prstGeom>
          <a:noFill/>
          <a:ln>
            <a:noFill/>
          </a:ln>
        </p:spPr>
        <p:txBody>
          <a:bodyPr spcFirstLastPara="1" wrap="square" lIns="91425" tIns="45700" rIns="91425" bIns="45700" anchor="t" anchorCtr="0">
            <a:normAutofit fontScale="85000" lnSpcReduction="20000"/>
          </a:bodyPr>
          <a:lstStyle/>
          <a:p>
            <a:pPr marL="91440" lvl="0" indent="-129540" algn="l" rtl="0">
              <a:lnSpc>
                <a:spcPct val="85000"/>
              </a:lnSpc>
              <a:spcBef>
                <a:spcPts val="0"/>
              </a:spcBef>
              <a:spcAft>
                <a:spcPts val="0"/>
              </a:spcAft>
              <a:buSzPct val="100000"/>
              <a:buChar char="»"/>
            </a:pPr>
            <a:r>
              <a:rPr lang="es-AR"/>
              <a:t>Pressman Cap. 15 </a:t>
            </a:r>
            <a:endParaRPr/>
          </a:p>
        </p:txBody>
      </p:sp>
      <p:sp>
        <p:nvSpPr>
          <p:cNvPr id="263" name="Google Shape;263;p21"/>
          <p:cNvSpPr/>
          <p:nvPr/>
        </p:nvSpPr>
        <p:spPr>
          <a:xfrm>
            <a:off x="1573137" y="3891446"/>
            <a:ext cx="6382492" cy="1126462"/>
          </a:xfrm>
          <a:prstGeom prst="rect">
            <a:avLst/>
          </a:prstGeom>
          <a:noFill/>
          <a:ln w="9525" cap="flat" cmpd="sng">
            <a:solidFill>
              <a:srgbClr val="00B05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2800"/>
              <a:buFont typeface="Noto Sans Symbols"/>
              <a:buNone/>
            </a:pPr>
            <a:r>
              <a:rPr lang="es-AR" sz="2800" b="1" i="0" u="none" strike="noStrike" cap="none">
                <a:solidFill>
                  <a:schemeClr val="dk1"/>
                </a:solidFill>
                <a:latin typeface="Twentieth Century"/>
                <a:ea typeface="Twentieth Century"/>
                <a:cs typeface="Twentieth Century"/>
                <a:sym typeface="Twentieth Century"/>
              </a:rPr>
              <a:t>Productividad</a:t>
            </a:r>
            <a:r>
              <a:rPr lang="es-AR" sz="2800" b="0" i="0" u="none" strike="noStrike" cap="none">
                <a:solidFill>
                  <a:schemeClr val="dk1"/>
                </a:solidFill>
                <a:latin typeface="Twentieth Century"/>
                <a:ea typeface="Twentieth Century"/>
                <a:cs typeface="Twentieth Century"/>
                <a:sym typeface="Twentieth Century"/>
              </a:rPr>
              <a:t> = PF / Persona_mes</a:t>
            </a:r>
            <a:endParaRPr sz="2800" b="0" i="0" u="none" strike="noStrike" cap="none">
              <a:solidFill>
                <a:schemeClr val="dk1"/>
              </a:solidFill>
              <a:latin typeface="Twentieth Century"/>
              <a:ea typeface="Twentieth Century"/>
              <a:cs typeface="Twentieth Century"/>
              <a:sym typeface="Twentieth Century"/>
            </a:endParaRPr>
          </a:p>
          <a:p>
            <a:pPr marL="0" marR="0" lvl="0" indent="0" algn="l" rtl="0">
              <a:lnSpc>
                <a:spcPct val="80000"/>
              </a:lnSpc>
              <a:spcBef>
                <a:spcPts val="0"/>
              </a:spcBef>
              <a:spcAft>
                <a:spcPts val="0"/>
              </a:spcAft>
              <a:buClr>
                <a:schemeClr val="dk1"/>
              </a:buClr>
              <a:buSzPts val="2800"/>
              <a:buFont typeface="Noto Sans Symbols"/>
              <a:buNone/>
            </a:pPr>
            <a:r>
              <a:rPr lang="es-AR" sz="2800" b="1" i="0" u="none" strike="noStrike" cap="none">
                <a:solidFill>
                  <a:schemeClr val="dk1"/>
                </a:solidFill>
                <a:latin typeface="Twentieth Century"/>
                <a:ea typeface="Twentieth Century"/>
                <a:cs typeface="Twentieth Century"/>
                <a:sym typeface="Twentieth Century"/>
              </a:rPr>
              <a:t>Calidad</a:t>
            </a:r>
            <a:r>
              <a:rPr lang="es-AR" sz="2800" b="0" i="0" u="none" strike="noStrike" cap="none">
                <a:solidFill>
                  <a:schemeClr val="dk1"/>
                </a:solidFill>
                <a:latin typeface="Twentieth Century"/>
                <a:ea typeface="Twentieth Century"/>
                <a:cs typeface="Twentieth Century"/>
                <a:sym typeface="Twentieth Century"/>
              </a:rPr>
              <a:t> = Errores / PF</a:t>
            </a:r>
            <a:endParaRPr sz="2800" b="0" i="0" u="none" strike="noStrike" cap="none">
              <a:solidFill>
                <a:schemeClr val="dk1"/>
              </a:solidFill>
              <a:latin typeface="Twentieth Century"/>
              <a:ea typeface="Twentieth Century"/>
              <a:cs typeface="Twentieth Century"/>
              <a:sym typeface="Twentieth Century"/>
            </a:endParaRPr>
          </a:p>
          <a:p>
            <a:pPr marL="0" marR="0" lvl="0" indent="0" algn="l" rtl="0">
              <a:lnSpc>
                <a:spcPct val="80000"/>
              </a:lnSpc>
              <a:spcBef>
                <a:spcPts val="0"/>
              </a:spcBef>
              <a:spcAft>
                <a:spcPts val="0"/>
              </a:spcAft>
              <a:buClr>
                <a:schemeClr val="dk1"/>
              </a:buClr>
              <a:buSzPts val="2800"/>
              <a:buFont typeface="Noto Sans Symbols"/>
              <a:buNone/>
            </a:pPr>
            <a:r>
              <a:rPr lang="es-AR" sz="2800" b="1" i="0" u="none" strike="noStrike" cap="none">
                <a:solidFill>
                  <a:schemeClr val="dk1"/>
                </a:solidFill>
                <a:latin typeface="Twentieth Century"/>
                <a:ea typeface="Twentieth Century"/>
                <a:cs typeface="Twentieth Century"/>
                <a:sym typeface="Twentieth Century"/>
              </a:rPr>
              <a:t>Costo</a:t>
            </a:r>
            <a:r>
              <a:rPr lang="es-AR" sz="2800" b="0" i="0" u="none" strike="noStrike" cap="none">
                <a:solidFill>
                  <a:schemeClr val="dk1"/>
                </a:solidFill>
                <a:latin typeface="Twentieth Century"/>
                <a:ea typeface="Twentieth Century"/>
                <a:cs typeface="Twentieth Century"/>
                <a:sym typeface="Twentieth Century"/>
              </a:rPr>
              <a:t> = $ / PF</a:t>
            </a:r>
            <a:endParaRPr sz="2800" b="0" i="0" u="none" strike="noStrike" cap="none">
              <a:solidFill>
                <a:schemeClr val="dk1"/>
              </a:solidFill>
              <a:latin typeface="Twentieth Century"/>
              <a:ea typeface="Twentieth Century"/>
              <a:cs typeface="Twentieth Century"/>
              <a:sym typeface="Twentieth Century"/>
            </a:endParaRPr>
          </a:p>
        </p:txBody>
      </p:sp>
      <p:sp>
        <p:nvSpPr>
          <p:cNvPr id="264" name="Google Shape;264;p21"/>
          <p:cNvSpPr/>
          <p:nvPr/>
        </p:nvSpPr>
        <p:spPr>
          <a:xfrm>
            <a:off x="1327285" y="5413122"/>
            <a:ext cx="7731900" cy="995100"/>
          </a:xfrm>
          <a:prstGeom prst="rect">
            <a:avLst/>
          </a:prstGeom>
          <a:solidFill>
            <a:srgbClr val="76A883"/>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a:p>
            <a:pPr marL="0" marR="0" lvl="0" indent="0" algn="l" rtl="0">
              <a:lnSpc>
                <a:spcPct val="80000"/>
              </a:lnSpc>
              <a:spcBef>
                <a:spcPts val="40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Medida subjetiva </a:t>
            </a:r>
            <a:r>
              <a:rPr lang="es-AR" sz="2000" b="1" i="1" u="none" strike="noStrike" cap="none">
                <a:solidFill>
                  <a:schemeClr val="dk1"/>
                </a:solidFill>
                <a:latin typeface="Calibri"/>
                <a:ea typeface="Calibri"/>
                <a:cs typeface="Calibri"/>
                <a:sym typeface="Calibri"/>
              </a:rPr>
              <a:t>independiente del lenguaje</a:t>
            </a:r>
            <a:r>
              <a:rPr lang="es-AR" sz="2000" b="0" i="0" u="none" strike="noStrike" cap="none">
                <a:solidFill>
                  <a:schemeClr val="dk1"/>
                </a:solidFill>
                <a:latin typeface="Calibri"/>
                <a:ea typeface="Calibri"/>
                <a:cs typeface="Calibri"/>
                <a:sym typeface="Calibri"/>
              </a:rPr>
              <a:t>, de estimación más fácil.</a:t>
            </a:r>
            <a:endParaRPr sz="2000" b="0" i="0" u="sng" strike="noStrike" cap="none">
              <a:solidFill>
                <a:schemeClr val="dk1"/>
              </a:solidFill>
              <a:latin typeface="Calibri"/>
              <a:ea typeface="Calibri"/>
              <a:cs typeface="Calibri"/>
              <a:sym typeface="Calibri"/>
            </a:endParaRPr>
          </a:p>
          <a:p>
            <a:pPr marL="0" marR="0" lvl="0" indent="0" algn="l" rtl="0">
              <a:lnSpc>
                <a:spcPct val="80000"/>
              </a:lnSpc>
              <a:spcBef>
                <a:spcPts val="400"/>
              </a:spcBef>
              <a:spcAft>
                <a:spcPts val="0"/>
              </a:spcAft>
              <a:buClr>
                <a:srgbClr val="000000"/>
              </a:buClr>
              <a:buSzPts val="2000"/>
              <a:buFont typeface="Arial"/>
              <a:buNone/>
            </a:pPr>
            <a:r>
              <a:rPr lang="es-AR" sz="2000" b="0" i="0" u="none" strike="noStrike" cap="none">
                <a:solidFill>
                  <a:schemeClr val="dk1"/>
                </a:solidFill>
                <a:latin typeface="Calibri"/>
                <a:ea typeface="Calibri"/>
                <a:cs typeface="Calibri"/>
                <a:sym typeface="Calibri"/>
              </a:rPr>
              <a:t> </a:t>
            </a:r>
            <a:r>
              <a:rPr lang="es-AR" sz="2000" b="0" i="0" u="sng" strike="noStrike" cap="none">
                <a:solidFill>
                  <a:schemeClr val="dk1"/>
                </a:solidFill>
                <a:latin typeface="Calibri"/>
                <a:ea typeface="Calibri"/>
                <a:cs typeface="Calibri"/>
                <a:sym typeface="Calibri"/>
              </a:rPr>
              <a:t>Métrica temprana</a:t>
            </a:r>
            <a:endParaRPr sz="2000" b="0" i="0" u="sng"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2"/>
          <p:cNvSpPr/>
          <p:nvPr/>
        </p:nvSpPr>
        <p:spPr>
          <a:xfrm>
            <a:off x="6424538" y="581828"/>
            <a:ext cx="2019708" cy="993941"/>
          </a:xfrm>
          <a:prstGeom prst="rect">
            <a:avLst/>
          </a:prstGeom>
          <a:solidFill>
            <a:srgbClr val="FF7F7F"/>
          </a:solidFill>
          <a:ln w="12700" cap="flat" cmpd="sng">
            <a:solidFill>
              <a:srgbClr val="8C0000"/>
            </a:solidFill>
            <a:prstDash val="solid"/>
            <a:round/>
            <a:headEnd type="none" w="sm" len="sm"/>
            <a:tailEnd type="none" w="sm" len="sm"/>
          </a:ln>
          <a:effectLst>
            <a:outerShdw blurRad="152400" dist="317500" dir="5400000" sx="90000" sy="-19000" rotWithShape="0">
              <a:srgbClr val="000000">
                <a:alpha val="1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0" name="Google Shape;270;p22"/>
          <p:cNvSpPr txBox="1">
            <a:spLocks noGrp="1"/>
          </p:cNvSpPr>
          <p:nvPr>
            <p:ph type="title"/>
          </p:nvPr>
        </p:nvSpPr>
        <p:spPr>
          <a:xfrm>
            <a:off x="623392" y="719840"/>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Desarrollo de una métrica-    GQM</a:t>
            </a:r>
            <a:endParaRPr>
              <a:solidFill>
                <a:schemeClr val="accent5"/>
              </a:solidFill>
            </a:endParaRPr>
          </a:p>
        </p:txBody>
      </p:sp>
      <p:sp>
        <p:nvSpPr>
          <p:cNvPr id="271" name="Google Shape;271;p22"/>
          <p:cNvSpPr txBox="1">
            <a:spLocks noGrp="1"/>
          </p:cNvSpPr>
          <p:nvPr>
            <p:ph type="body" idx="1"/>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342900" lvl="0" indent="-342900" algn="just" rtl="0">
              <a:lnSpc>
                <a:spcPct val="85000"/>
              </a:lnSpc>
              <a:spcBef>
                <a:spcPts val="0"/>
              </a:spcBef>
              <a:spcAft>
                <a:spcPts val="0"/>
              </a:spcAft>
              <a:buSzPts val="2400"/>
              <a:buFont typeface="Noto Sans Symbols"/>
              <a:buChar char="❖"/>
            </a:pPr>
            <a:r>
              <a:rPr lang="es-AR"/>
              <a:t>Victor Basili desarrolló un método llamado </a:t>
            </a:r>
            <a:r>
              <a:rPr lang="es-AR" b="1"/>
              <a:t>GQM</a:t>
            </a:r>
            <a:r>
              <a:rPr lang="es-AR"/>
              <a:t>  (Goal, Question, Metric) (o en castellano: OPM Objetivo, Pregunta, Métrica).</a:t>
            </a:r>
            <a:endParaRPr/>
          </a:p>
          <a:p>
            <a:pPr marL="434340" lvl="0" indent="-190500" algn="l" rtl="0">
              <a:lnSpc>
                <a:spcPct val="85000"/>
              </a:lnSpc>
              <a:spcBef>
                <a:spcPts val="1300"/>
              </a:spcBef>
              <a:spcAft>
                <a:spcPts val="0"/>
              </a:spcAft>
              <a:buClr>
                <a:srgbClr val="C00000"/>
              </a:buClr>
              <a:buSzPts val="2400"/>
              <a:buFont typeface="Noto Sans Symbols"/>
              <a:buNone/>
            </a:pPr>
            <a:endParaRPr/>
          </a:p>
          <a:p>
            <a:pPr marL="342900" lvl="0" indent="-342900" algn="l" rtl="0">
              <a:lnSpc>
                <a:spcPct val="85000"/>
              </a:lnSpc>
              <a:spcBef>
                <a:spcPts val="1300"/>
              </a:spcBef>
              <a:spcAft>
                <a:spcPts val="0"/>
              </a:spcAft>
              <a:buClr>
                <a:srgbClr val="C00000"/>
              </a:buClr>
              <a:buSzPts val="2400"/>
              <a:buFont typeface="Noto Sans Symbols"/>
              <a:buChar char="❖"/>
            </a:pPr>
            <a:r>
              <a:rPr lang="es-AR"/>
              <a:t> (</a:t>
            </a:r>
            <a:r>
              <a:rPr lang="es-AR" u="sng">
                <a:solidFill>
                  <a:schemeClr val="hlink"/>
                </a:solidFill>
                <a:hlinkClick r:id="rId3"/>
              </a:rPr>
              <a:t>ftp://ftp.cs.umd.edu/pub/sel/papers/gqm.pdf</a:t>
            </a:r>
            <a:r>
              <a:rPr lang="es-AR"/>
              <a:t>)</a:t>
            </a:r>
            <a:endParaRPr/>
          </a:p>
          <a:p>
            <a:pPr marL="434340" lvl="0" indent="-190500" algn="l" rtl="0">
              <a:lnSpc>
                <a:spcPct val="85000"/>
              </a:lnSpc>
              <a:spcBef>
                <a:spcPts val="1300"/>
              </a:spcBef>
              <a:spcAft>
                <a:spcPts val="0"/>
              </a:spcAft>
              <a:buClr>
                <a:srgbClr val="C00000"/>
              </a:buClr>
              <a:buSzPts val="2400"/>
              <a:buFont typeface="Noto Sans Symbols"/>
              <a:buNone/>
            </a:pPr>
            <a:endParaRPr/>
          </a:p>
          <a:p>
            <a:pPr marL="342900" lvl="0" indent="-342900" algn="just" rtl="0">
              <a:lnSpc>
                <a:spcPct val="85000"/>
              </a:lnSpc>
              <a:spcBef>
                <a:spcPts val="1300"/>
              </a:spcBef>
              <a:spcAft>
                <a:spcPts val="0"/>
              </a:spcAft>
              <a:buSzPts val="2400"/>
              <a:buFont typeface="Noto Sans Symbols"/>
              <a:buChar char="❖"/>
            </a:pPr>
            <a:r>
              <a:rPr lang="es-AR"/>
              <a:t>Dicho método esta orientado a lograr una métrica que “mida” cierto objetivo. El mismo nos permite mejorar la calidad de nuestro proyecto.</a:t>
            </a:r>
            <a:endParaRPr/>
          </a:p>
        </p:txBody>
      </p:sp>
      <p:pic>
        <p:nvPicPr>
          <p:cNvPr id="272" name="Google Shape;272;p22"/>
          <p:cNvPicPr preferRelativeResize="0"/>
          <p:nvPr/>
        </p:nvPicPr>
        <p:blipFill rotWithShape="1">
          <a:blip r:embed="rId4">
            <a:alphaModFix/>
          </a:blip>
          <a:srcRect/>
          <a:stretch/>
        </p:blipFill>
        <p:spPr>
          <a:xfrm>
            <a:off x="7698658" y="5053781"/>
            <a:ext cx="3210232" cy="16051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3"/>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t>  </a:t>
            </a:r>
            <a:r>
              <a:rPr lang="es-AR">
                <a:solidFill>
                  <a:schemeClr val="accent5"/>
                </a:solidFill>
              </a:rPr>
              <a:t>GQM (OPM)</a:t>
            </a:r>
            <a:endParaRPr>
              <a:solidFill>
                <a:schemeClr val="accent5"/>
              </a:solidFill>
            </a:endParaRPr>
          </a:p>
        </p:txBody>
      </p:sp>
      <p:pic>
        <p:nvPicPr>
          <p:cNvPr id="278" name="Google Shape;278;p23" descr="Diagrama&#10;&#10;El contenido generado por IA puede ser incorrecto."/>
          <p:cNvPicPr preferRelativeResize="0"/>
          <p:nvPr/>
        </p:nvPicPr>
        <p:blipFill rotWithShape="1">
          <a:blip r:embed="rId3">
            <a:alphaModFix/>
          </a:blip>
          <a:srcRect/>
          <a:stretch/>
        </p:blipFill>
        <p:spPr>
          <a:xfrm>
            <a:off x="1708879" y="1790292"/>
            <a:ext cx="8189752" cy="50677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GQM (OPM)</a:t>
            </a:r>
            <a:endParaRPr>
              <a:solidFill>
                <a:schemeClr val="accent5"/>
              </a:solidFill>
            </a:endParaRPr>
          </a:p>
        </p:txBody>
      </p:sp>
      <p:pic>
        <p:nvPicPr>
          <p:cNvPr id="284" name="Google Shape;284;p24"/>
          <p:cNvPicPr preferRelativeResize="0"/>
          <p:nvPr/>
        </p:nvPicPr>
        <p:blipFill rotWithShape="1">
          <a:blip r:embed="rId3">
            <a:alphaModFix/>
          </a:blip>
          <a:srcRect/>
          <a:stretch/>
        </p:blipFill>
        <p:spPr>
          <a:xfrm>
            <a:off x="2706940" y="2003182"/>
            <a:ext cx="6778119" cy="3988893"/>
          </a:xfrm>
          <a:prstGeom prst="rect">
            <a:avLst/>
          </a:prstGeom>
          <a:noFill/>
          <a:ln>
            <a:noFill/>
          </a:ln>
          <a:effectLst>
            <a:outerShdw blurRad="292100" dist="139700" dir="2700000" algn="tl" rotWithShape="0">
              <a:srgbClr val="333333">
                <a:alpha val="63137"/>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GQM     Ejemplo</a:t>
            </a:r>
            <a:endParaRPr>
              <a:solidFill>
                <a:schemeClr val="accent5"/>
              </a:solidFill>
            </a:endParaRPr>
          </a:p>
        </p:txBody>
      </p:sp>
      <p:sp>
        <p:nvSpPr>
          <p:cNvPr id="290" name="Google Shape;290;p25"/>
          <p:cNvSpPr txBox="1">
            <a:spLocks noGrp="1"/>
          </p:cNvSpPr>
          <p:nvPr>
            <p:ph type="body" idx="1"/>
          </p:nvPr>
        </p:nvSpPr>
        <p:spPr>
          <a:xfrm>
            <a:off x="889000" y="1902575"/>
            <a:ext cx="9527480" cy="4478753"/>
          </a:xfrm>
          <a:prstGeom prst="rect">
            <a:avLst/>
          </a:prstGeom>
          <a:noFill/>
          <a:ln>
            <a:noFill/>
          </a:ln>
        </p:spPr>
        <p:txBody>
          <a:bodyPr spcFirstLastPara="1" wrap="square" lIns="91425" tIns="45700" rIns="91425" bIns="45700" anchor="t" anchorCtr="0">
            <a:normAutofit/>
          </a:bodyPr>
          <a:lstStyle/>
          <a:p>
            <a:pPr marL="370840" lvl="0" indent="-370840" algn="just" rtl="0">
              <a:lnSpc>
                <a:spcPct val="85000"/>
              </a:lnSpc>
              <a:spcBef>
                <a:spcPts val="0"/>
              </a:spcBef>
              <a:spcAft>
                <a:spcPts val="0"/>
              </a:spcAft>
              <a:buSzPts val="2800"/>
              <a:buFont typeface="Noto Sans Symbols"/>
              <a:buChar char="❖"/>
            </a:pPr>
            <a:r>
              <a:rPr lang="es-AR" sz="2800"/>
              <a:t>Evaluamos, en la etapa de Análisis de Requerimientos, la tarea  </a:t>
            </a:r>
            <a:r>
              <a:rPr lang="es-AR" sz="2800" u="sng"/>
              <a:t>Asignación de responsabilidades.</a:t>
            </a:r>
            <a:endParaRPr sz="2800"/>
          </a:p>
          <a:p>
            <a:pPr marL="548640" lvl="0" indent="-279400" algn="l" rtl="0">
              <a:lnSpc>
                <a:spcPct val="85000"/>
              </a:lnSpc>
              <a:spcBef>
                <a:spcPts val="1300"/>
              </a:spcBef>
              <a:spcAft>
                <a:spcPts val="0"/>
              </a:spcAft>
              <a:buClr>
                <a:srgbClr val="C00000"/>
              </a:buClr>
              <a:buSzPts val="2800"/>
              <a:buFont typeface="Noto Sans Symbols"/>
              <a:buNone/>
            </a:pPr>
            <a:endParaRPr sz="2800"/>
          </a:p>
        </p:txBody>
      </p:sp>
      <p:graphicFrame>
        <p:nvGraphicFramePr>
          <p:cNvPr id="291" name="Google Shape;291;p25"/>
          <p:cNvGraphicFramePr/>
          <p:nvPr/>
        </p:nvGraphicFramePr>
        <p:xfrm>
          <a:off x="2157778" y="2712590"/>
          <a:ext cx="7704000" cy="4145410"/>
        </p:xfrm>
        <a:graphic>
          <a:graphicData uri="http://schemas.openxmlformats.org/drawingml/2006/table">
            <a:tbl>
              <a:tblPr firstRow="1" bandRow="1">
                <a:noFill/>
                <a:tableStyleId>{A949A538-5536-436B-AE72-B78B93071082}</a:tableStyleId>
              </a:tblPr>
              <a:tblGrid>
                <a:gridCol w="2145025">
                  <a:extLst>
                    <a:ext uri="{9D8B030D-6E8A-4147-A177-3AD203B41FA5}">
                      <a16:colId xmlns:a16="http://schemas.microsoft.com/office/drawing/2014/main" val="20000"/>
                    </a:ext>
                  </a:extLst>
                </a:gridCol>
                <a:gridCol w="3413950">
                  <a:extLst>
                    <a:ext uri="{9D8B030D-6E8A-4147-A177-3AD203B41FA5}">
                      <a16:colId xmlns:a16="http://schemas.microsoft.com/office/drawing/2014/main" val="20001"/>
                    </a:ext>
                  </a:extLst>
                </a:gridCol>
                <a:gridCol w="2145025">
                  <a:extLst>
                    <a:ext uri="{9D8B030D-6E8A-4147-A177-3AD203B41FA5}">
                      <a16:colId xmlns:a16="http://schemas.microsoft.com/office/drawing/2014/main" val="20002"/>
                    </a:ext>
                  </a:extLst>
                </a:gridCol>
              </a:tblGrid>
              <a:tr h="228600">
                <a:tc>
                  <a:txBody>
                    <a:bodyPr/>
                    <a:lstStyle/>
                    <a:p>
                      <a:pPr marL="0" marR="0" lvl="0" indent="0" algn="l" rtl="0">
                        <a:lnSpc>
                          <a:spcPct val="100000"/>
                        </a:lnSpc>
                        <a:spcBef>
                          <a:spcPts val="0"/>
                        </a:spcBef>
                        <a:spcAft>
                          <a:spcPts val="0"/>
                        </a:spcAft>
                        <a:buClr>
                          <a:schemeClr val="dk1"/>
                        </a:buClr>
                        <a:buSzPts val="1800"/>
                        <a:buFont typeface="Calibri"/>
                        <a:buNone/>
                      </a:pPr>
                      <a:r>
                        <a:rPr lang="es-AR" sz="1800" b="1" i="1" u="none" strike="noStrike" cap="none">
                          <a:latin typeface="Calibri"/>
                          <a:ea typeface="Calibri"/>
                          <a:cs typeface="Calibri"/>
                          <a:sym typeface="Calibri"/>
                        </a:rPr>
                        <a:t>Propósito</a:t>
                      </a:r>
                      <a:endParaRPr sz="1400" u="none" strike="noStrike" cap="none"/>
                    </a:p>
                  </a:txBody>
                  <a:tcPr marL="91450" marR="91450" marT="45725" marB="45725">
                    <a:gradFill>
                      <a:gsLst>
                        <a:gs pos="0">
                          <a:srgbClr val="828D70"/>
                        </a:gs>
                        <a:gs pos="50000">
                          <a:srgbClr val="BCCCA2"/>
                        </a:gs>
                        <a:gs pos="100000">
                          <a:srgbClr val="E1F5C2"/>
                        </a:gs>
                      </a:gsLst>
                      <a:lin ang="5400000" scaled="0"/>
                    </a:gradFill>
                  </a:tcPr>
                </a:tc>
                <a:tc>
                  <a:txBody>
                    <a:bodyPr/>
                    <a:lstStyle/>
                    <a:p>
                      <a:pPr marL="0" marR="0" lvl="0" indent="0" algn="l" rtl="0">
                        <a:lnSpc>
                          <a:spcPct val="100000"/>
                        </a:lnSpc>
                        <a:spcBef>
                          <a:spcPts val="0"/>
                        </a:spcBef>
                        <a:spcAft>
                          <a:spcPts val="0"/>
                        </a:spcAft>
                        <a:buClr>
                          <a:srgbClr val="000000"/>
                        </a:buClr>
                        <a:buSzPts val="1800"/>
                        <a:buFont typeface="Arial"/>
                        <a:buNone/>
                      </a:pPr>
                      <a:r>
                        <a:rPr lang="es-AR" sz="1800" b="1" i="1" u="none" strike="noStrike" cap="none">
                          <a:latin typeface="Calibri"/>
                          <a:ea typeface="Calibri"/>
                          <a:cs typeface="Calibri"/>
                          <a:sym typeface="Calibri"/>
                        </a:rPr>
                        <a:t>Evaluar</a:t>
                      </a:r>
                      <a:endParaRPr sz="1400" u="none" strike="noStrike" cap="none"/>
                    </a:p>
                  </a:txBody>
                  <a:tcPr marL="91450" marR="91450" marT="45725" marB="45725">
                    <a:gradFill>
                      <a:gsLst>
                        <a:gs pos="0">
                          <a:srgbClr val="828D70"/>
                        </a:gs>
                        <a:gs pos="50000">
                          <a:srgbClr val="BCCCA2"/>
                        </a:gs>
                        <a:gs pos="100000">
                          <a:srgbClr val="E1F5C2"/>
                        </a:gs>
                      </a:gsLst>
                      <a:lin ang="5400000" scaled="0"/>
                    </a:gra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i="1" u="none" strike="noStrike" cap="none">
                        <a:latin typeface="Calibri"/>
                        <a:ea typeface="Calibri"/>
                        <a:cs typeface="Calibri"/>
                        <a:sym typeface="Calibri"/>
                      </a:endParaRPr>
                    </a:p>
                  </a:txBody>
                  <a:tcPr marL="91450" marR="91450" marT="45725" marB="45725">
                    <a:gradFill>
                      <a:gsLst>
                        <a:gs pos="0">
                          <a:srgbClr val="828D70"/>
                        </a:gs>
                        <a:gs pos="50000">
                          <a:srgbClr val="BCCCA2"/>
                        </a:gs>
                        <a:gs pos="100000">
                          <a:srgbClr val="E1F5C2"/>
                        </a:gs>
                      </a:gsLst>
                      <a:lin ang="5400000" scaled="0"/>
                    </a:gradFill>
                  </a:tcPr>
                </a:tc>
                <a:extLst>
                  <a:ext uri="{0D108BD9-81ED-4DB2-BD59-A6C34878D82A}">
                    <a16:rowId xmlns:a16="http://schemas.microsoft.com/office/drawing/2014/main" val="10000"/>
                  </a:ext>
                </a:extLst>
              </a:tr>
              <a:tr h="228600">
                <a:tc>
                  <a:txBody>
                    <a:bodyPr/>
                    <a:lstStyle/>
                    <a:p>
                      <a:pPr marL="0" marR="0" lvl="0" indent="0" algn="l" rtl="0">
                        <a:lnSpc>
                          <a:spcPct val="100000"/>
                        </a:lnSpc>
                        <a:spcBef>
                          <a:spcPts val="0"/>
                        </a:spcBef>
                        <a:spcAft>
                          <a:spcPts val="0"/>
                        </a:spcAft>
                        <a:buClr>
                          <a:schemeClr val="dk1"/>
                        </a:buClr>
                        <a:buSzPts val="1800"/>
                        <a:buFont typeface="Calibri"/>
                        <a:buNone/>
                      </a:pPr>
                      <a:r>
                        <a:rPr lang="es-AR" sz="1800" b="1" i="1" u="none" strike="noStrike" cap="none">
                          <a:latin typeface="Calibri"/>
                          <a:ea typeface="Calibri"/>
                          <a:cs typeface="Calibri"/>
                          <a:sym typeface="Calibri"/>
                        </a:rPr>
                        <a:t>Característica</a:t>
                      </a:r>
                      <a:endParaRPr sz="1400" u="none" strike="noStrike" cap="none"/>
                    </a:p>
                  </a:txBody>
                  <a:tcPr marL="91450" marR="91450" marT="45725" marB="45725">
                    <a:gradFill>
                      <a:gsLst>
                        <a:gs pos="0">
                          <a:srgbClr val="828D70"/>
                        </a:gs>
                        <a:gs pos="50000">
                          <a:srgbClr val="BCCCA2"/>
                        </a:gs>
                        <a:gs pos="100000">
                          <a:srgbClr val="E1F5C2"/>
                        </a:gs>
                      </a:gsLst>
                      <a:lin ang="5400000" scaled="0"/>
                    </a:gradFill>
                  </a:tcPr>
                </a:tc>
                <a:tc gridSpan="2">
                  <a:txBody>
                    <a:bodyPr/>
                    <a:lstStyle/>
                    <a:p>
                      <a:pPr marL="0" marR="0" lvl="0" indent="0" algn="l" rtl="0">
                        <a:lnSpc>
                          <a:spcPct val="100000"/>
                        </a:lnSpc>
                        <a:spcBef>
                          <a:spcPts val="0"/>
                        </a:spcBef>
                        <a:spcAft>
                          <a:spcPts val="0"/>
                        </a:spcAft>
                        <a:buClr>
                          <a:schemeClr val="dk1"/>
                        </a:buClr>
                        <a:buSzPts val="1800"/>
                        <a:buFont typeface="Calibri"/>
                        <a:buNone/>
                      </a:pPr>
                      <a:r>
                        <a:rPr lang="es-AR" sz="1800" b="1" i="1" u="none" strike="noStrike" cap="none">
                          <a:latin typeface="Calibri"/>
                          <a:ea typeface="Calibri"/>
                          <a:cs typeface="Calibri"/>
                          <a:sym typeface="Calibri"/>
                        </a:rPr>
                        <a:t>Asignación de responsabilidades</a:t>
                      </a:r>
                      <a:endParaRPr sz="1400" u="none" strike="noStrike" cap="none"/>
                    </a:p>
                  </a:txBody>
                  <a:tcPr marL="91450" marR="91450" marT="45725" marB="45725">
                    <a:gradFill>
                      <a:gsLst>
                        <a:gs pos="0">
                          <a:srgbClr val="828D70"/>
                        </a:gs>
                        <a:gs pos="50000">
                          <a:srgbClr val="BCCCA2"/>
                        </a:gs>
                        <a:gs pos="100000">
                          <a:srgbClr val="E1F5C2"/>
                        </a:gs>
                      </a:gsLst>
                      <a:lin ang="5400000" scaled="0"/>
                    </a:gradFill>
                  </a:tcPr>
                </a:tc>
                <a:tc hMerge="1">
                  <a:txBody>
                    <a:bodyPr/>
                    <a:lstStyle/>
                    <a:p>
                      <a:endParaRPr lang="es-AR"/>
                    </a:p>
                  </a:txBody>
                  <a:tcPr/>
                </a:tc>
                <a:extLst>
                  <a:ext uri="{0D108BD9-81ED-4DB2-BD59-A6C34878D82A}">
                    <a16:rowId xmlns:a16="http://schemas.microsoft.com/office/drawing/2014/main" val="10001"/>
                  </a:ext>
                </a:extLst>
              </a:tr>
              <a:tr h="228600">
                <a:tc>
                  <a:txBody>
                    <a:bodyPr/>
                    <a:lstStyle/>
                    <a:p>
                      <a:pPr marL="0" marR="0" lvl="0" indent="0" algn="l" rtl="0">
                        <a:lnSpc>
                          <a:spcPct val="100000"/>
                        </a:lnSpc>
                        <a:spcBef>
                          <a:spcPts val="0"/>
                        </a:spcBef>
                        <a:spcAft>
                          <a:spcPts val="0"/>
                        </a:spcAft>
                        <a:buClr>
                          <a:schemeClr val="dk1"/>
                        </a:buClr>
                        <a:buSzPts val="1800"/>
                        <a:buFont typeface="Calibri"/>
                        <a:buNone/>
                      </a:pPr>
                      <a:r>
                        <a:rPr lang="es-AR" sz="1800" b="1" i="1" u="none" strike="noStrike" cap="none">
                          <a:latin typeface="Calibri"/>
                          <a:ea typeface="Calibri"/>
                          <a:cs typeface="Calibri"/>
                          <a:sym typeface="Calibri"/>
                        </a:rPr>
                        <a:t>Punto de Vista</a:t>
                      </a:r>
                      <a:endParaRPr sz="1400" u="none" strike="noStrike" cap="none"/>
                    </a:p>
                  </a:txBody>
                  <a:tcPr marL="91450" marR="91450" marT="45725" marB="45725">
                    <a:gradFill>
                      <a:gsLst>
                        <a:gs pos="0">
                          <a:srgbClr val="828D70"/>
                        </a:gs>
                        <a:gs pos="50000">
                          <a:srgbClr val="BCCCA2"/>
                        </a:gs>
                        <a:gs pos="100000">
                          <a:srgbClr val="E1F5C2"/>
                        </a:gs>
                      </a:gsLst>
                      <a:lin ang="5400000" scaled="0"/>
                    </a:gradFill>
                  </a:tcPr>
                </a:tc>
                <a:tc gridSpan="2">
                  <a:txBody>
                    <a:bodyPr/>
                    <a:lstStyle/>
                    <a:p>
                      <a:pPr marL="0" marR="0" lvl="0" indent="0" algn="l" rtl="0">
                        <a:lnSpc>
                          <a:spcPct val="100000"/>
                        </a:lnSpc>
                        <a:spcBef>
                          <a:spcPts val="0"/>
                        </a:spcBef>
                        <a:spcAft>
                          <a:spcPts val="0"/>
                        </a:spcAft>
                        <a:buClr>
                          <a:schemeClr val="dk1"/>
                        </a:buClr>
                        <a:buSzPts val="1800"/>
                        <a:buFont typeface="Calibri"/>
                        <a:buNone/>
                      </a:pPr>
                      <a:r>
                        <a:rPr lang="es-AR" sz="1800" b="1" i="1" u="none" strike="noStrike" cap="none">
                          <a:latin typeface="Calibri"/>
                          <a:ea typeface="Calibri"/>
                          <a:cs typeface="Calibri"/>
                          <a:sym typeface="Calibri"/>
                        </a:rPr>
                        <a:t>Gerencia de Proyecto</a:t>
                      </a:r>
                      <a:endParaRPr sz="1400" u="none" strike="noStrike" cap="none"/>
                    </a:p>
                  </a:txBody>
                  <a:tcPr marL="91450" marR="91450" marT="45725" marB="45725">
                    <a:gradFill>
                      <a:gsLst>
                        <a:gs pos="0">
                          <a:srgbClr val="828D70"/>
                        </a:gs>
                        <a:gs pos="50000">
                          <a:srgbClr val="BCCCA2"/>
                        </a:gs>
                        <a:gs pos="100000">
                          <a:srgbClr val="E1F5C2"/>
                        </a:gs>
                      </a:gsLst>
                      <a:lin ang="5400000" scaled="0"/>
                    </a:gradFill>
                  </a:tcPr>
                </a:tc>
                <a:tc hMerge="1">
                  <a:txBody>
                    <a:bodyPr/>
                    <a:lstStyle/>
                    <a:p>
                      <a:endParaRPr lang="es-AR"/>
                    </a:p>
                  </a:txBody>
                  <a:tcPr/>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chemeClr val="dk1"/>
                        </a:buClr>
                        <a:buSzPts val="1400"/>
                        <a:buFont typeface="Calibri"/>
                        <a:buNone/>
                      </a:pPr>
                      <a:r>
                        <a:rPr lang="es-AR" sz="1400" u="none" strike="noStrike" cap="none">
                          <a:latin typeface="Calibri"/>
                          <a:ea typeface="Calibri"/>
                          <a:cs typeface="Calibri"/>
                          <a:sym typeface="Calibri"/>
                        </a:rPr>
                        <a:t>Pregunta 1</a:t>
                      </a:r>
                      <a:endParaRPr sz="1400" u="none" strike="noStrike" cap="none"/>
                    </a:p>
                  </a:txBody>
                  <a:tcPr marL="91450" marR="91450" marT="45725" marB="45725">
                    <a:solidFill>
                      <a:srgbClr val="E1F2C6"/>
                    </a:solidFill>
                  </a:tcPr>
                </a:tc>
                <a:tc gridSpan="2">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¿Existe  un proceso para la asignación de roles?</a:t>
                      </a:r>
                      <a:endParaRPr sz="1400" u="none" strike="noStrike" cap="none"/>
                    </a:p>
                  </a:txBody>
                  <a:tcPr marL="91450" marR="91450" marT="45725" marB="45725">
                    <a:solidFill>
                      <a:srgbClr val="E1F2C6"/>
                    </a:solidFill>
                  </a:tcPr>
                </a:tc>
                <a:tc hMerge="1">
                  <a:txBody>
                    <a:bodyPr/>
                    <a:lstStyle/>
                    <a:p>
                      <a:endParaRPr lang="es-AR"/>
                    </a:p>
                  </a:txBody>
                  <a:tcPr/>
                </a:tc>
                <a:extLst>
                  <a:ext uri="{0D108BD9-81ED-4DB2-BD59-A6C34878D82A}">
                    <a16:rowId xmlns:a16="http://schemas.microsoft.com/office/drawing/2014/main" val="10003"/>
                  </a:ext>
                </a:extLst>
              </a:tr>
              <a:tr h="1524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Calibri"/>
                        <a:ea typeface="Calibri"/>
                        <a:cs typeface="Calibri"/>
                        <a:sym typeface="Calibri"/>
                      </a:endParaRPr>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AR" sz="1200" u="none" strike="noStrike" cap="none">
                          <a:latin typeface="Calibri"/>
                          <a:ea typeface="Calibri"/>
                          <a:cs typeface="Calibri"/>
                          <a:sym typeface="Calibri"/>
                        </a:rPr>
                        <a:t>M1</a:t>
                      </a:r>
                      <a:endParaRPr sz="1400" u="none" strike="noStrike" cap="none"/>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Valor Binario</a:t>
                      </a:r>
                      <a:endParaRPr sz="1400" u="none" strike="noStrike" cap="none"/>
                    </a:p>
                  </a:txBody>
                  <a:tcPr marL="91450" marR="91450" marT="45725" marB="45725">
                    <a:solidFill>
                      <a:srgbClr val="E1F2C6"/>
                    </a:solidFill>
                  </a:tcPr>
                </a:tc>
                <a:extLst>
                  <a:ext uri="{0D108BD9-81ED-4DB2-BD59-A6C34878D82A}">
                    <a16:rowId xmlns:a16="http://schemas.microsoft.com/office/drawing/2014/main" val="10004"/>
                  </a:ext>
                </a:extLst>
              </a:tr>
              <a:tr h="177800">
                <a:tc>
                  <a:txBody>
                    <a:bodyPr/>
                    <a:lstStyle/>
                    <a:p>
                      <a:pPr marL="0" marR="0" lvl="0" indent="0" algn="l" rtl="0">
                        <a:lnSpc>
                          <a:spcPct val="100000"/>
                        </a:lnSpc>
                        <a:spcBef>
                          <a:spcPts val="0"/>
                        </a:spcBef>
                        <a:spcAft>
                          <a:spcPts val="0"/>
                        </a:spcAft>
                        <a:buClr>
                          <a:schemeClr val="dk1"/>
                        </a:buClr>
                        <a:buSzPts val="1400"/>
                        <a:buFont typeface="Calibri"/>
                        <a:buNone/>
                      </a:pPr>
                      <a:r>
                        <a:rPr lang="es-AR" sz="1400" u="none" strike="noStrike" cap="none">
                          <a:latin typeface="Calibri"/>
                          <a:ea typeface="Calibri"/>
                          <a:cs typeface="Calibri"/>
                          <a:sym typeface="Calibri"/>
                        </a:rPr>
                        <a:t>Pregunta 2</a:t>
                      </a:r>
                      <a:endParaRPr sz="1400" u="none" strike="noStrike" cap="none"/>
                    </a:p>
                  </a:txBody>
                  <a:tcPr marL="91450" marR="91450" marT="45725" marB="45725">
                    <a:solidFill>
                      <a:srgbClr val="E1F2C6"/>
                    </a:solidFill>
                  </a:tcPr>
                </a:tc>
                <a:tc gridSpan="2">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¿Hay un responsable de asignar roles?</a:t>
                      </a:r>
                      <a:endParaRPr sz="1400" u="none" strike="noStrike" cap="none"/>
                    </a:p>
                  </a:txBody>
                  <a:tcPr marL="91450" marR="91450" marT="45725" marB="45725">
                    <a:solidFill>
                      <a:srgbClr val="E1F2C6"/>
                    </a:solidFill>
                  </a:tcPr>
                </a:tc>
                <a:tc hMerge="1">
                  <a:txBody>
                    <a:bodyPr/>
                    <a:lstStyle/>
                    <a:p>
                      <a:endParaRPr lang="es-AR"/>
                    </a:p>
                  </a:txBody>
                  <a:tcPr/>
                </a:tc>
                <a:extLst>
                  <a:ext uri="{0D108BD9-81ED-4DB2-BD59-A6C34878D82A}">
                    <a16:rowId xmlns:a16="http://schemas.microsoft.com/office/drawing/2014/main" val="10005"/>
                  </a:ext>
                </a:extLst>
              </a:tr>
              <a:tr h="1524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Calibri"/>
                        <a:ea typeface="Calibri"/>
                        <a:cs typeface="Calibri"/>
                        <a:sym typeface="Calibri"/>
                      </a:endParaRPr>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AR" sz="1200" u="none" strike="noStrike" cap="none">
                          <a:latin typeface="Calibri"/>
                          <a:ea typeface="Calibri"/>
                          <a:cs typeface="Calibri"/>
                          <a:sym typeface="Calibri"/>
                        </a:rPr>
                        <a:t>M2</a:t>
                      </a:r>
                      <a:endParaRPr sz="1400" u="none" strike="noStrike" cap="none"/>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Valor Binario</a:t>
                      </a:r>
                      <a:endParaRPr sz="1400" u="none" strike="noStrike" cap="none"/>
                    </a:p>
                  </a:txBody>
                  <a:tcPr marL="91450" marR="91450" marT="45725" marB="45725">
                    <a:solidFill>
                      <a:srgbClr val="E1F2C6"/>
                    </a:solidFill>
                  </a:tcPr>
                </a:tc>
                <a:extLst>
                  <a:ext uri="{0D108BD9-81ED-4DB2-BD59-A6C34878D82A}">
                    <a16:rowId xmlns:a16="http://schemas.microsoft.com/office/drawing/2014/main" val="10006"/>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r>
                        <a:rPr lang="es-AR" sz="1400" u="none" strike="noStrike" cap="none">
                          <a:latin typeface="Calibri"/>
                          <a:ea typeface="Calibri"/>
                          <a:cs typeface="Calibri"/>
                          <a:sym typeface="Calibri"/>
                        </a:rPr>
                        <a:t>Pregunta 3</a:t>
                      </a:r>
                      <a:endParaRPr sz="1400" u="none" strike="noStrike" cap="none"/>
                    </a:p>
                  </a:txBody>
                  <a:tcPr marL="91450" marR="91450" marT="45725" marB="45725">
                    <a:solidFill>
                      <a:srgbClr val="E1F2C6"/>
                    </a:solidFill>
                  </a:tcPr>
                </a:tc>
                <a:tc gridSpan="2">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¿El responsable siempre realiza su tarea?</a:t>
                      </a:r>
                      <a:endParaRPr sz="1400" u="none" strike="noStrike" cap="none"/>
                    </a:p>
                  </a:txBody>
                  <a:tcPr marL="91450" marR="91450" marT="45725" marB="45725">
                    <a:solidFill>
                      <a:srgbClr val="E1F2C6"/>
                    </a:solidFill>
                  </a:tcPr>
                </a:tc>
                <a:tc hMerge="1">
                  <a:txBody>
                    <a:bodyPr/>
                    <a:lstStyle/>
                    <a:p>
                      <a:endParaRPr lang="es-AR"/>
                    </a:p>
                  </a:txBody>
                  <a:tcPr/>
                </a:tc>
                <a:extLst>
                  <a:ext uri="{0D108BD9-81ED-4DB2-BD59-A6C34878D82A}">
                    <a16:rowId xmlns:a16="http://schemas.microsoft.com/office/drawing/2014/main" val="10007"/>
                  </a:ext>
                </a:extLst>
              </a:tr>
              <a:tr h="1524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Calibri"/>
                        <a:ea typeface="Calibri"/>
                        <a:cs typeface="Calibri"/>
                        <a:sym typeface="Calibri"/>
                      </a:endParaRPr>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AR" sz="1200" u="none" strike="noStrike" cap="none">
                          <a:latin typeface="Calibri"/>
                          <a:ea typeface="Calibri"/>
                          <a:cs typeface="Calibri"/>
                          <a:sym typeface="Calibri"/>
                        </a:rPr>
                        <a:t>M3</a:t>
                      </a:r>
                      <a:endParaRPr sz="1400" u="none" strike="noStrike" cap="none"/>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Valor Binario</a:t>
                      </a:r>
                      <a:endParaRPr sz="1400" u="none" strike="noStrike" cap="none"/>
                    </a:p>
                  </a:txBody>
                  <a:tcPr marL="91450" marR="91450" marT="45725" marB="45725">
                    <a:solidFill>
                      <a:srgbClr val="E1F2C6"/>
                    </a:solidFill>
                  </a:tcPr>
                </a:tc>
                <a:extLst>
                  <a:ext uri="{0D108BD9-81ED-4DB2-BD59-A6C34878D82A}">
                    <a16:rowId xmlns:a16="http://schemas.microsoft.com/office/drawing/2014/main" val="10008"/>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r>
                        <a:rPr lang="es-AR" sz="1400" u="none" strike="noStrike" cap="none">
                          <a:latin typeface="Calibri"/>
                          <a:ea typeface="Calibri"/>
                          <a:cs typeface="Calibri"/>
                          <a:sym typeface="Calibri"/>
                        </a:rPr>
                        <a:t>Pregunta 4</a:t>
                      </a:r>
                      <a:endParaRPr sz="1400" u="none" strike="noStrike" cap="none"/>
                    </a:p>
                  </a:txBody>
                  <a:tcPr marL="91450" marR="91450" marT="45725" marB="45725">
                    <a:solidFill>
                      <a:srgbClr val="E1F2C6"/>
                    </a:solidFill>
                  </a:tcPr>
                </a:tc>
                <a:tc gridSpan="2">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¿Existe información anterior sobre las tareas realizadas por cada integrante?</a:t>
                      </a:r>
                      <a:endParaRPr sz="1400" u="none" strike="noStrike" cap="none"/>
                    </a:p>
                  </a:txBody>
                  <a:tcPr marL="91450" marR="91450" marT="45725" marB="45725">
                    <a:solidFill>
                      <a:srgbClr val="E1F2C6"/>
                    </a:solidFill>
                  </a:tcPr>
                </a:tc>
                <a:tc hMerge="1">
                  <a:txBody>
                    <a:bodyPr/>
                    <a:lstStyle/>
                    <a:p>
                      <a:endParaRPr lang="es-AR"/>
                    </a:p>
                  </a:txBody>
                  <a:tcPr/>
                </a:tc>
                <a:extLst>
                  <a:ext uri="{0D108BD9-81ED-4DB2-BD59-A6C34878D82A}">
                    <a16:rowId xmlns:a16="http://schemas.microsoft.com/office/drawing/2014/main" val="10009"/>
                  </a:ext>
                </a:extLst>
              </a:tr>
              <a:tr h="1524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Calibri"/>
                        <a:ea typeface="Calibri"/>
                        <a:cs typeface="Calibri"/>
                        <a:sym typeface="Calibri"/>
                      </a:endParaRPr>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AR" sz="1200" u="none" strike="noStrike" cap="none">
                          <a:latin typeface="Calibri"/>
                          <a:ea typeface="Calibri"/>
                          <a:cs typeface="Calibri"/>
                          <a:sym typeface="Calibri"/>
                        </a:rPr>
                        <a:t>M4</a:t>
                      </a:r>
                      <a:endParaRPr sz="1400" u="none" strike="noStrike" cap="none"/>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Valor Binario</a:t>
                      </a:r>
                      <a:endParaRPr sz="1400" u="none" strike="noStrike" cap="none"/>
                    </a:p>
                  </a:txBody>
                  <a:tcPr marL="91450" marR="91450" marT="45725" marB="45725">
                    <a:solidFill>
                      <a:srgbClr val="E1F2C6"/>
                    </a:solidFill>
                  </a:tcPr>
                </a:tc>
                <a:extLst>
                  <a:ext uri="{0D108BD9-81ED-4DB2-BD59-A6C34878D82A}">
                    <a16:rowId xmlns:a16="http://schemas.microsoft.com/office/drawing/2014/main" val="10010"/>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r>
                        <a:rPr lang="es-AR" sz="1400" u="none" strike="noStrike" cap="none">
                          <a:latin typeface="Calibri"/>
                          <a:ea typeface="Calibri"/>
                          <a:cs typeface="Calibri"/>
                          <a:sym typeface="Calibri"/>
                        </a:rPr>
                        <a:t>Pregunta 5</a:t>
                      </a:r>
                      <a:endParaRPr sz="1400" u="none" strike="noStrike" cap="none"/>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¿Esa información está disponible?</a:t>
                      </a:r>
                      <a:endParaRPr sz="1400" u="none" strike="noStrike" cap="none"/>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chemeClr val="dk1"/>
                        </a:buClr>
                        <a:buSzPts val="1200"/>
                        <a:buFont typeface="Calibri"/>
                        <a:buNone/>
                      </a:pPr>
                      <a:endParaRPr sz="1200" u="none" strike="noStrike" cap="none">
                        <a:latin typeface="Calibri"/>
                        <a:ea typeface="Calibri"/>
                        <a:cs typeface="Calibri"/>
                        <a:sym typeface="Calibri"/>
                      </a:endParaRPr>
                    </a:p>
                  </a:txBody>
                  <a:tcPr marL="91450" marR="91450" marT="45725" marB="45725">
                    <a:solidFill>
                      <a:srgbClr val="E1F2C6"/>
                    </a:solidFill>
                  </a:tcPr>
                </a:tc>
                <a:extLst>
                  <a:ext uri="{0D108BD9-81ED-4DB2-BD59-A6C34878D82A}">
                    <a16:rowId xmlns:a16="http://schemas.microsoft.com/office/drawing/2014/main" val="10011"/>
                  </a:ext>
                </a:extLst>
              </a:tr>
              <a:tr h="1524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Calibri"/>
                        <a:ea typeface="Calibri"/>
                        <a:cs typeface="Calibri"/>
                        <a:sym typeface="Calibri"/>
                      </a:endParaRPr>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s-AR" sz="1200" u="none" strike="noStrike" cap="none">
                          <a:latin typeface="Calibri"/>
                          <a:ea typeface="Calibri"/>
                          <a:cs typeface="Calibri"/>
                          <a:sym typeface="Calibri"/>
                        </a:rPr>
                        <a:t>M5</a:t>
                      </a:r>
                      <a:endParaRPr sz="1400" u="none" strike="noStrike" cap="none"/>
                    </a:p>
                  </a:txBody>
                  <a:tcPr marL="91450" marR="91450" marT="45725" marB="45725">
                    <a:solidFill>
                      <a:srgbClr val="E1F2C6"/>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s-AR" sz="1200" u="none" strike="noStrike" cap="none">
                          <a:latin typeface="Calibri"/>
                          <a:ea typeface="Calibri"/>
                          <a:cs typeface="Calibri"/>
                          <a:sym typeface="Calibri"/>
                        </a:rPr>
                        <a:t>Valor Binario</a:t>
                      </a:r>
                      <a:endParaRPr sz="1400" u="none" strike="noStrike" cap="none"/>
                    </a:p>
                  </a:txBody>
                  <a:tcPr marL="91450" marR="91450" marT="45725" marB="45725">
                    <a:solidFill>
                      <a:srgbClr val="E1F2C6"/>
                    </a:solidFill>
                  </a:tcPr>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grpSp>
        <p:nvGrpSpPr>
          <p:cNvPr id="296" name="Google Shape;296;p26"/>
          <p:cNvGrpSpPr/>
          <p:nvPr/>
        </p:nvGrpSpPr>
        <p:grpSpPr>
          <a:xfrm>
            <a:off x="1948499" y="4773072"/>
            <a:ext cx="8642184" cy="1356255"/>
            <a:chOff x="-3" y="-3"/>
            <a:chExt cx="2982" cy="794"/>
          </a:xfrm>
        </p:grpSpPr>
        <p:sp>
          <p:nvSpPr>
            <p:cNvPr id="297" name="Google Shape;297;p26"/>
            <p:cNvSpPr/>
            <p:nvPr/>
          </p:nvSpPr>
          <p:spPr>
            <a:xfrm>
              <a:off x="-3" y="-3"/>
              <a:ext cx="2982" cy="794"/>
            </a:xfrm>
            <a:prstGeom prst="rect">
              <a:avLst/>
            </a:prstGeom>
            <a:solidFill>
              <a:srgbClr val="C6E58E"/>
            </a:solidFill>
            <a:ln w="11100"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grpSp>
          <p:nvGrpSpPr>
            <p:cNvPr id="298" name="Google Shape;298;p26"/>
            <p:cNvGrpSpPr/>
            <p:nvPr/>
          </p:nvGrpSpPr>
          <p:grpSpPr>
            <a:xfrm>
              <a:off x="0" y="0"/>
              <a:ext cx="2976" cy="788"/>
              <a:chOff x="0" y="0"/>
              <a:chExt cx="2976" cy="788"/>
            </a:xfrm>
          </p:grpSpPr>
          <p:grpSp>
            <p:nvGrpSpPr>
              <p:cNvPr id="299" name="Google Shape;299;p26"/>
              <p:cNvGrpSpPr/>
              <p:nvPr/>
            </p:nvGrpSpPr>
            <p:grpSpPr>
              <a:xfrm>
                <a:off x="0" y="0"/>
                <a:ext cx="344" cy="394"/>
                <a:chOff x="0" y="0"/>
                <a:chExt cx="344" cy="394"/>
              </a:xfrm>
            </p:grpSpPr>
            <p:sp>
              <p:nvSpPr>
                <p:cNvPr id="300" name="Google Shape;300;p26"/>
                <p:cNvSpPr/>
                <p:nvPr/>
              </p:nvSpPr>
              <p:spPr>
                <a:xfrm>
                  <a:off x="0" y="0"/>
                  <a:ext cx="344" cy="194"/>
                </a:xfrm>
                <a:prstGeom prst="rect">
                  <a:avLst/>
                </a:prstGeom>
                <a:solidFill>
                  <a:srgbClr val="C6E58E"/>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wentieth Century"/>
                    <a:ea typeface="Twentieth Century"/>
                    <a:cs typeface="Twentieth Century"/>
                    <a:sym typeface="Twentieth Century"/>
                  </a:endParaRPr>
                </a:p>
              </p:txBody>
            </p:sp>
            <p:sp>
              <p:nvSpPr>
                <p:cNvPr id="301" name="Google Shape;301;p26"/>
                <p:cNvSpPr/>
                <p:nvPr/>
              </p:nvSpPr>
              <p:spPr>
                <a:xfrm>
                  <a:off x="28" y="0"/>
                  <a:ext cx="288" cy="394"/>
                </a:xfrm>
                <a:prstGeom prst="rect">
                  <a:avLst/>
                </a:prstGeom>
                <a:solidFill>
                  <a:srgbClr val="C6E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chemeClr val="dk1"/>
                      </a:solidFill>
                      <a:latin typeface="Calibri"/>
                      <a:ea typeface="Calibri"/>
                      <a:cs typeface="Calibri"/>
                      <a:sym typeface="Calibri"/>
                    </a:rPr>
                    <a:t>I1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1" u="none" strike="noStrike" cap="none">
                    <a:solidFill>
                      <a:schemeClr val="dk1"/>
                    </a:solidFill>
                    <a:latin typeface="Twentieth Century"/>
                    <a:ea typeface="Twentieth Century"/>
                    <a:cs typeface="Twentieth Century"/>
                    <a:sym typeface="Twentieth Century"/>
                  </a:endParaRPr>
                </a:p>
              </p:txBody>
            </p:sp>
          </p:grpSp>
          <p:grpSp>
            <p:nvGrpSpPr>
              <p:cNvPr id="302" name="Google Shape;302;p26"/>
              <p:cNvGrpSpPr/>
              <p:nvPr/>
            </p:nvGrpSpPr>
            <p:grpSpPr>
              <a:xfrm>
                <a:off x="344" y="0"/>
                <a:ext cx="1593" cy="304"/>
                <a:chOff x="344" y="0"/>
                <a:chExt cx="1593" cy="304"/>
              </a:xfrm>
            </p:grpSpPr>
            <p:sp>
              <p:nvSpPr>
                <p:cNvPr id="303" name="Google Shape;303;p26"/>
                <p:cNvSpPr/>
                <p:nvPr/>
              </p:nvSpPr>
              <p:spPr>
                <a:xfrm>
                  <a:off x="344" y="0"/>
                  <a:ext cx="1593" cy="247"/>
                </a:xfrm>
                <a:prstGeom prst="rect">
                  <a:avLst/>
                </a:prstGeom>
                <a:solidFill>
                  <a:srgbClr val="C6E58E"/>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wentieth Century"/>
                    <a:ea typeface="Twentieth Century"/>
                    <a:cs typeface="Twentieth Century"/>
                    <a:sym typeface="Twentieth Century"/>
                  </a:endParaRPr>
                </a:p>
              </p:txBody>
            </p:sp>
            <p:sp>
              <p:nvSpPr>
                <p:cNvPr id="304" name="Google Shape;304;p26"/>
                <p:cNvSpPr/>
                <p:nvPr/>
              </p:nvSpPr>
              <p:spPr>
                <a:xfrm>
                  <a:off x="372" y="0"/>
                  <a:ext cx="1512" cy="304"/>
                </a:xfrm>
                <a:prstGeom prst="rect">
                  <a:avLst/>
                </a:prstGeom>
                <a:solidFill>
                  <a:srgbClr val="C6E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Gestión de Asignación de roles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wentieth Century"/>
                    <a:ea typeface="Twentieth Century"/>
                    <a:cs typeface="Twentieth Century"/>
                    <a:sym typeface="Twentieth Century"/>
                  </a:endParaRPr>
                </a:p>
              </p:txBody>
            </p:sp>
          </p:grpSp>
          <p:grpSp>
            <p:nvGrpSpPr>
              <p:cNvPr id="305" name="Google Shape;305;p26"/>
              <p:cNvGrpSpPr/>
              <p:nvPr/>
            </p:nvGrpSpPr>
            <p:grpSpPr>
              <a:xfrm>
                <a:off x="1912" y="0"/>
                <a:ext cx="1064" cy="394"/>
                <a:chOff x="1912" y="0"/>
                <a:chExt cx="1064" cy="394"/>
              </a:xfrm>
            </p:grpSpPr>
            <p:sp>
              <p:nvSpPr>
                <p:cNvPr id="306" name="Google Shape;306;p26"/>
                <p:cNvSpPr/>
                <p:nvPr/>
              </p:nvSpPr>
              <p:spPr>
                <a:xfrm>
                  <a:off x="1912" y="0"/>
                  <a:ext cx="1064" cy="258"/>
                </a:xfrm>
                <a:prstGeom prst="rect">
                  <a:avLst/>
                </a:prstGeom>
                <a:solidFill>
                  <a:srgbClr val="C6E58E"/>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wentieth Century"/>
                    <a:ea typeface="Twentieth Century"/>
                    <a:cs typeface="Twentieth Century"/>
                    <a:sym typeface="Twentieth Century"/>
                  </a:endParaRPr>
                </a:p>
              </p:txBody>
            </p:sp>
            <p:sp>
              <p:nvSpPr>
                <p:cNvPr id="307" name="Google Shape;307;p26"/>
                <p:cNvSpPr/>
                <p:nvPr/>
              </p:nvSpPr>
              <p:spPr>
                <a:xfrm>
                  <a:off x="1940" y="0"/>
                  <a:ext cx="1008" cy="394"/>
                </a:xfrm>
                <a:prstGeom prst="rect">
                  <a:avLst/>
                </a:prstGeom>
                <a:solidFill>
                  <a:srgbClr val="C6E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Verdadero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wentieth Century"/>
                    <a:ea typeface="Twentieth Century"/>
                    <a:cs typeface="Twentieth Century"/>
                    <a:sym typeface="Twentieth Century"/>
                  </a:endParaRPr>
                </a:p>
              </p:txBody>
            </p:sp>
          </p:grpSp>
          <p:grpSp>
            <p:nvGrpSpPr>
              <p:cNvPr id="308" name="Google Shape;308;p26"/>
              <p:cNvGrpSpPr/>
              <p:nvPr/>
            </p:nvGrpSpPr>
            <p:grpSpPr>
              <a:xfrm>
                <a:off x="0" y="394"/>
                <a:ext cx="344" cy="394"/>
                <a:chOff x="0" y="394"/>
                <a:chExt cx="344" cy="394"/>
              </a:xfrm>
            </p:grpSpPr>
            <p:sp>
              <p:nvSpPr>
                <p:cNvPr id="309" name="Google Shape;309;p26"/>
                <p:cNvSpPr/>
                <p:nvPr/>
              </p:nvSpPr>
              <p:spPr>
                <a:xfrm>
                  <a:off x="0" y="394"/>
                  <a:ext cx="344" cy="394"/>
                </a:xfrm>
                <a:prstGeom prst="rect">
                  <a:avLst/>
                </a:prstGeom>
                <a:solidFill>
                  <a:srgbClr val="C6E58E"/>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310" name="Google Shape;310;p26"/>
                <p:cNvSpPr/>
                <p:nvPr/>
              </p:nvSpPr>
              <p:spPr>
                <a:xfrm>
                  <a:off x="28" y="394"/>
                  <a:ext cx="288" cy="197"/>
                </a:xfrm>
                <a:prstGeom prst="rect">
                  <a:avLst/>
                </a:prstGeom>
                <a:solidFill>
                  <a:srgbClr val="C6E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chemeClr val="dk1"/>
                      </a:solidFill>
                      <a:latin typeface="Calibri"/>
                      <a:ea typeface="Calibri"/>
                      <a:cs typeface="Calibri"/>
                      <a:sym typeface="Calibri"/>
                    </a:rPr>
                    <a:t>I2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1" u="none" strike="noStrike" cap="none">
                    <a:solidFill>
                      <a:schemeClr val="dk1"/>
                    </a:solidFill>
                    <a:latin typeface="Twentieth Century"/>
                    <a:ea typeface="Twentieth Century"/>
                    <a:cs typeface="Twentieth Century"/>
                    <a:sym typeface="Twentieth Century"/>
                  </a:endParaRPr>
                </a:p>
              </p:txBody>
            </p:sp>
          </p:grpSp>
          <p:grpSp>
            <p:nvGrpSpPr>
              <p:cNvPr id="311" name="Google Shape;311;p26"/>
              <p:cNvGrpSpPr/>
              <p:nvPr/>
            </p:nvGrpSpPr>
            <p:grpSpPr>
              <a:xfrm>
                <a:off x="344" y="394"/>
                <a:ext cx="1568" cy="394"/>
                <a:chOff x="344" y="394"/>
                <a:chExt cx="1568" cy="394"/>
              </a:xfrm>
            </p:grpSpPr>
            <p:sp>
              <p:nvSpPr>
                <p:cNvPr id="312" name="Google Shape;312;p26"/>
                <p:cNvSpPr/>
                <p:nvPr/>
              </p:nvSpPr>
              <p:spPr>
                <a:xfrm>
                  <a:off x="344" y="394"/>
                  <a:ext cx="1568" cy="394"/>
                </a:xfrm>
                <a:prstGeom prst="rect">
                  <a:avLst/>
                </a:prstGeom>
                <a:solidFill>
                  <a:srgbClr val="C6E58E"/>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wentieth Century"/>
                    <a:ea typeface="Twentieth Century"/>
                    <a:cs typeface="Twentieth Century"/>
                    <a:sym typeface="Twentieth Century"/>
                  </a:endParaRPr>
                </a:p>
              </p:txBody>
            </p:sp>
            <p:sp>
              <p:nvSpPr>
                <p:cNvPr id="313" name="Google Shape;313;p26"/>
                <p:cNvSpPr/>
                <p:nvPr/>
              </p:nvSpPr>
              <p:spPr>
                <a:xfrm>
                  <a:off x="372" y="394"/>
                  <a:ext cx="1512" cy="197"/>
                </a:xfrm>
                <a:prstGeom prst="rect">
                  <a:avLst/>
                </a:prstGeom>
                <a:solidFill>
                  <a:srgbClr val="C6E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Proceso de Asignación de roles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314" name="Google Shape;314;p26"/>
              <p:cNvGrpSpPr/>
              <p:nvPr/>
            </p:nvGrpSpPr>
            <p:grpSpPr>
              <a:xfrm>
                <a:off x="1912" y="394"/>
                <a:ext cx="1064" cy="394"/>
                <a:chOff x="1912" y="394"/>
                <a:chExt cx="1064" cy="394"/>
              </a:xfrm>
            </p:grpSpPr>
            <p:sp>
              <p:nvSpPr>
                <p:cNvPr id="315" name="Google Shape;315;p26"/>
                <p:cNvSpPr/>
                <p:nvPr/>
              </p:nvSpPr>
              <p:spPr>
                <a:xfrm>
                  <a:off x="1912" y="394"/>
                  <a:ext cx="1064" cy="394"/>
                </a:xfrm>
                <a:prstGeom prst="rect">
                  <a:avLst/>
                </a:prstGeom>
                <a:solidFill>
                  <a:srgbClr val="C6E58E"/>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wentieth Century"/>
                    <a:ea typeface="Twentieth Century"/>
                    <a:cs typeface="Twentieth Century"/>
                    <a:sym typeface="Twentieth Century"/>
                  </a:endParaRPr>
                </a:p>
              </p:txBody>
            </p:sp>
            <p:sp>
              <p:nvSpPr>
                <p:cNvPr id="316" name="Google Shape;316;p26"/>
                <p:cNvSpPr/>
                <p:nvPr/>
              </p:nvSpPr>
              <p:spPr>
                <a:xfrm>
                  <a:off x="1940" y="394"/>
                  <a:ext cx="1008" cy="197"/>
                </a:xfrm>
                <a:prstGeom prst="rect">
                  <a:avLst/>
                </a:prstGeom>
                <a:solidFill>
                  <a:srgbClr val="C6E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Verdadero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grpSp>
        </p:grpSp>
      </p:grpSp>
      <p:grpSp>
        <p:nvGrpSpPr>
          <p:cNvPr id="317" name="Google Shape;317;p26"/>
          <p:cNvGrpSpPr/>
          <p:nvPr/>
        </p:nvGrpSpPr>
        <p:grpSpPr>
          <a:xfrm>
            <a:off x="2025594" y="1853119"/>
            <a:ext cx="8601517" cy="1279021"/>
            <a:chOff x="0" y="0"/>
            <a:chExt cx="3940" cy="1182"/>
          </a:xfrm>
        </p:grpSpPr>
        <p:grpSp>
          <p:nvGrpSpPr>
            <p:cNvPr id="318" name="Google Shape;318;p26"/>
            <p:cNvGrpSpPr/>
            <p:nvPr/>
          </p:nvGrpSpPr>
          <p:grpSpPr>
            <a:xfrm>
              <a:off x="0" y="0"/>
              <a:ext cx="516" cy="394"/>
              <a:chOff x="0" y="0"/>
              <a:chExt cx="516" cy="394"/>
            </a:xfrm>
          </p:grpSpPr>
          <p:sp>
            <p:nvSpPr>
              <p:cNvPr id="319" name="Google Shape;319;p26"/>
              <p:cNvSpPr/>
              <p:nvPr/>
            </p:nvSpPr>
            <p:spPr>
              <a:xfrm>
                <a:off x="0" y="0"/>
                <a:ext cx="516" cy="394"/>
              </a:xfrm>
              <a:prstGeom prst="rect">
                <a:avLst/>
              </a:prstGeom>
              <a:solidFill>
                <a:srgbClr val="E2E5E6"/>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20" name="Google Shape;320;p26"/>
              <p:cNvSpPr/>
              <p:nvPr/>
            </p:nvSpPr>
            <p:spPr>
              <a:xfrm>
                <a:off x="28" y="0"/>
                <a:ext cx="460" cy="178"/>
              </a:xfrm>
              <a:prstGeom prst="rect">
                <a:avLst/>
              </a:prstGeom>
              <a:solidFill>
                <a:srgbClr val="E2E5E6"/>
              </a:solidFill>
              <a:ln>
                <a:noFill/>
              </a:ln>
            </p:spPr>
            <p:txBody>
              <a:bodyPr spcFirstLastPara="1" wrap="square" lIns="91425" tIns="45700" rIns="91425"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1" u="sng" strike="noStrike" cap="none">
                    <a:solidFill>
                      <a:schemeClr val="dk1"/>
                    </a:solidFill>
                    <a:latin typeface="Calibri"/>
                    <a:ea typeface="Calibri"/>
                    <a:cs typeface="Calibri"/>
                    <a:sym typeface="Calibri"/>
                  </a:rPr>
                  <a:t>Nombre</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321" name="Google Shape;321;p26"/>
            <p:cNvGrpSpPr/>
            <p:nvPr/>
          </p:nvGrpSpPr>
          <p:grpSpPr>
            <a:xfrm>
              <a:off x="516" y="0"/>
              <a:ext cx="1424" cy="394"/>
              <a:chOff x="516" y="0"/>
              <a:chExt cx="1424" cy="394"/>
            </a:xfrm>
          </p:grpSpPr>
          <p:sp>
            <p:nvSpPr>
              <p:cNvPr id="322" name="Google Shape;322;p26"/>
              <p:cNvSpPr/>
              <p:nvPr/>
            </p:nvSpPr>
            <p:spPr>
              <a:xfrm>
                <a:off x="516" y="0"/>
                <a:ext cx="1424" cy="394"/>
              </a:xfrm>
              <a:prstGeom prst="rect">
                <a:avLst/>
              </a:prstGeom>
              <a:solidFill>
                <a:srgbClr val="E2E5E6"/>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23" name="Google Shape;323;p26"/>
              <p:cNvSpPr/>
              <p:nvPr/>
            </p:nvSpPr>
            <p:spPr>
              <a:xfrm>
                <a:off x="544" y="0"/>
                <a:ext cx="1368" cy="246"/>
              </a:xfrm>
              <a:prstGeom prst="rect">
                <a:avLst/>
              </a:prstGeom>
              <a:solidFill>
                <a:srgbClr val="E2E5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sng" strike="noStrike" cap="none">
                    <a:solidFill>
                      <a:schemeClr val="dk1"/>
                    </a:solidFill>
                    <a:latin typeface="Calibri"/>
                    <a:ea typeface="Calibri"/>
                    <a:cs typeface="Calibri"/>
                    <a:sym typeface="Calibri"/>
                  </a:rPr>
                  <a:t>Descripción</a:t>
                </a:r>
                <a:endParaRPr sz="1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324" name="Google Shape;324;p26"/>
            <p:cNvGrpSpPr/>
            <p:nvPr/>
          </p:nvGrpSpPr>
          <p:grpSpPr>
            <a:xfrm>
              <a:off x="1940" y="0"/>
              <a:ext cx="2000" cy="394"/>
              <a:chOff x="1940" y="0"/>
              <a:chExt cx="2000" cy="394"/>
            </a:xfrm>
          </p:grpSpPr>
          <p:sp>
            <p:nvSpPr>
              <p:cNvPr id="325" name="Google Shape;325;p26"/>
              <p:cNvSpPr/>
              <p:nvPr/>
            </p:nvSpPr>
            <p:spPr>
              <a:xfrm>
                <a:off x="1940" y="0"/>
                <a:ext cx="2000" cy="394"/>
              </a:xfrm>
              <a:prstGeom prst="rect">
                <a:avLst/>
              </a:prstGeom>
              <a:solidFill>
                <a:srgbClr val="E2E5E6"/>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26" name="Google Shape;326;p26"/>
              <p:cNvSpPr/>
              <p:nvPr/>
            </p:nvSpPr>
            <p:spPr>
              <a:xfrm>
                <a:off x="1968" y="0"/>
                <a:ext cx="1944" cy="394"/>
              </a:xfrm>
              <a:prstGeom prst="rect">
                <a:avLst/>
              </a:prstGeom>
              <a:solidFill>
                <a:srgbClr val="E2E5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1" i="0" u="none" strike="noStrike" cap="none">
                    <a:solidFill>
                      <a:schemeClr val="dk1"/>
                    </a:solidFill>
                    <a:latin typeface="Calibri"/>
                    <a:ea typeface="Calibri"/>
                    <a:cs typeface="Calibri"/>
                    <a:sym typeface="Calibri"/>
                  </a:rPr>
                  <a:t>Fórmula</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327" name="Google Shape;327;p26"/>
            <p:cNvGrpSpPr/>
            <p:nvPr/>
          </p:nvGrpSpPr>
          <p:grpSpPr>
            <a:xfrm>
              <a:off x="0" y="394"/>
              <a:ext cx="516" cy="394"/>
              <a:chOff x="0" y="394"/>
              <a:chExt cx="516" cy="394"/>
            </a:xfrm>
          </p:grpSpPr>
          <p:sp>
            <p:nvSpPr>
              <p:cNvPr id="328" name="Google Shape;328;p26"/>
              <p:cNvSpPr/>
              <p:nvPr/>
            </p:nvSpPr>
            <p:spPr>
              <a:xfrm>
                <a:off x="0" y="394"/>
                <a:ext cx="516" cy="394"/>
              </a:xfrm>
              <a:prstGeom prst="rect">
                <a:avLst/>
              </a:prstGeom>
              <a:solidFill>
                <a:srgbClr val="E2E5E6"/>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29" name="Google Shape;329;p26"/>
              <p:cNvSpPr/>
              <p:nvPr/>
            </p:nvSpPr>
            <p:spPr>
              <a:xfrm>
                <a:off x="28" y="394"/>
                <a:ext cx="474" cy="298"/>
              </a:xfrm>
              <a:prstGeom prst="rect">
                <a:avLst/>
              </a:prstGeom>
              <a:solidFill>
                <a:srgbClr val="E2E5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I1</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330" name="Google Shape;330;p26"/>
            <p:cNvGrpSpPr/>
            <p:nvPr/>
          </p:nvGrpSpPr>
          <p:grpSpPr>
            <a:xfrm>
              <a:off x="530" y="394"/>
              <a:ext cx="1414" cy="399"/>
              <a:chOff x="530" y="394"/>
              <a:chExt cx="1414" cy="399"/>
            </a:xfrm>
          </p:grpSpPr>
          <p:sp>
            <p:nvSpPr>
              <p:cNvPr id="331" name="Google Shape;331;p26"/>
              <p:cNvSpPr/>
              <p:nvPr/>
            </p:nvSpPr>
            <p:spPr>
              <a:xfrm>
                <a:off x="530" y="400"/>
                <a:ext cx="1414" cy="393"/>
              </a:xfrm>
              <a:prstGeom prst="rect">
                <a:avLst/>
              </a:prstGeom>
              <a:solidFill>
                <a:srgbClr val="E2E5E6"/>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32" name="Google Shape;332;p26"/>
              <p:cNvSpPr/>
              <p:nvPr/>
            </p:nvSpPr>
            <p:spPr>
              <a:xfrm>
                <a:off x="544" y="394"/>
                <a:ext cx="1368" cy="394"/>
              </a:xfrm>
              <a:prstGeom prst="rect">
                <a:avLst/>
              </a:prstGeom>
              <a:solidFill>
                <a:srgbClr val="E2E5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Gestión de Asignación de roles</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333" name="Google Shape;333;p26"/>
            <p:cNvGrpSpPr/>
            <p:nvPr/>
          </p:nvGrpSpPr>
          <p:grpSpPr>
            <a:xfrm>
              <a:off x="1940" y="394"/>
              <a:ext cx="2000" cy="394"/>
              <a:chOff x="1940" y="394"/>
              <a:chExt cx="2000" cy="394"/>
            </a:xfrm>
          </p:grpSpPr>
          <p:sp>
            <p:nvSpPr>
              <p:cNvPr id="334" name="Google Shape;334;p26"/>
              <p:cNvSpPr/>
              <p:nvPr/>
            </p:nvSpPr>
            <p:spPr>
              <a:xfrm>
                <a:off x="1940" y="394"/>
                <a:ext cx="2000" cy="394"/>
              </a:xfrm>
              <a:prstGeom prst="rect">
                <a:avLst/>
              </a:prstGeom>
              <a:solidFill>
                <a:srgbClr val="E2E5E6"/>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35" name="Google Shape;335;p26"/>
              <p:cNvSpPr/>
              <p:nvPr/>
            </p:nvSpPr>
            <p:spPr>
              <a:xfrm>
                <a:off x="1968" y="394"/>
                <a:ext cx="1931" cy="282"/>
              </a:xfrm>
              <a:prstGeom prst="rect">
                <a:avLst/>
              </a:prstGeom>
              <a:solidFill>
                <a:srgbClr val="E2E5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M2 &amp;  M3 &amp; M4 &amp; M5</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336" name="Google Shape;336;p26"/>
            <p:cNvGrpSpPr/>
            <p:nvPr/>
          </p:nvGrpSpPr>
          <p:grpSpPr>
            <a:xfrm>
              <a:off x="0" y="788"/>
              <a:ext cx="516" cy="394"/>
              <a:chOff x="0" y="788"/>
              <a:chExt cx="516" cy="394"/>
            </a:xfrm>
          </p:grpSpPr>
          <p:sp>
            <p:nvSpPr>
              <p:cNvPr id="337" name="Google Shape;337;p26"/>
              <p:cNvSpPr/>
              <p:nvPr/>
            </p:nvSpPr>
            <p:spPr>
              <a:xfrm>
                <a:off x="0" y="788"/>
                <a:ext cx="516" cy="394"/>
              </a:xfrm>
              <a:prstGeom prst="rect">
                <a:avLst/>
              </a:prstGeom>
              <a:solidFill>
                <a:srgbClr val="E2E5E6"/>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38" name="Google Shape;338;p26"/>
              <p:cNvSpPr/>
              <p:nvPr/>
            </p:nvSpPr>
            <p:spPr>
              <a:xfrm>
                <a:off x="28" y="788"/>
                <a:ext cx="460" cy="394"/>
              </a:xfrm>
              <a:prstGeom prst="rect">
                <a:avLst/>
              </a:prstGeom>
              <a:solidFill>
                <a:srgbClr val="E2E5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I2</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339" name="Google Shape;339;p26"/>
            <p:cNvGrpSpPr/>
            <p:nvPr/>
          </p:nvGrpSpPr>
          <p:grpSpPr>
            <a:xfrm>
              <a:off x="516" y="788"/>
              <a:ext cx="1424" cy="394"/>
              <a:chOff x="516" y="788"/>
              <a:chExt cx="1424" cy="394"/>
            </a:xfrm>
          </p:grpSpPr>
          <p:sp>
            <p:nvSpPr>
              <p:cNvPr id="340" name="Google Shape;340;p26"/>
              <p:cNvSpPr/>
              <p:nvPr/>
            </p:nvSpPr>
            <p:spPr>
              <a:xfrm>
                <a:off x="516" y="788"/>
                <a:ext cx="1424" cy="394"/>
              </a:xfrm>
              <a:prstGeom prst="rect">
                <a:avLst/>
              </a:prstGeom>
              <a:solidFill>
                <a:srgbClr val="E2E5E6"/>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41" name="Google Shape;341;p26"/>
              <p:cNvSpPr/>
              <p:nvPr/>
            </p:nvSpPr>
            <p:spPr>
              <a:xfrm>
                <a:off x="544" y="788"/>
                <a:ext cx="1368" cy="220"/>
              </a:xfrm>
              <a:prstGeom prst="rect">
                <a:avLst/>
              </a:prstGeom>
              <a:solidFill>
                <a:srgbClr val="E2E5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Proceso de Asignación de roles</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342" name="Google Shape;342;p26"/>
            <p:cNvGrpSpPr/>
            <p:nvPr/>
          </p:nvGrpSpPr>
          <p:grpSpPr>
            <a:xfrm>
              <a:off x="1940" y="788"/>
              <a:ext cx="2000" cy="394"/>
              <a:chOff x="1940" y="788"/>
              <a:chExt cx="2000" cy="394"/>
            </a:xfrm>
          </p:grpSpPr>
          <p:sp>
            <p:nvSpPr>
              <p:cNvPr id="343" name="Google Shape;343;p26"/>
              <p:cNvSpPr/>
              <p:nvPr/>
            </p:nvSpPr>
            <p:spPr>
              <a:xfrm>
                <a:off x="1940" y="788"/>
                <a:ext cx="2000" cy="394"/>
              </a:xfrm>
              <a:prstGeom prst="rect">
                <a:avLst/>
              </a:prstGeom>
              <a:solidFill>
                <a:srgbClr val="E2E5E6"/>
              </a:solidFill>
              <a:ln w="9525" cap="flat" cmpd="sng">
                <a:solidFill>
                  <a:srgbClr val="A0A0A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44" name="Google Shape;344;p26"/>
              <p:cNvSpPr/>
              <p:nvPr/>
            </p:nvSpPr>
            <p:spPr>
              <a:xfrm>
                <a:off x="1968" y="788"/>
                <a:ext cx="1944" cy="220"/>
              </a:xfrm>
              <a:prstGeom prst="rect">
                <a:avLst/>
              </a:prstGeom>
              <a:solidFill>
                <a:srgbClr val="E2E5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M1 &amp; M4 &amp; M5</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sp>
        <p:nvSpPr>
          <p:cNvPr id="345" name="Google Shape;345;p26"/>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Indicadores</a:t>
            </a:r>
            <a:endParaRPr>
              <a:solidFill>
                <a:schemeClr val="accent5"/>
              </a:solidFill>
            </a:endParaRPr>
          </a:p>
        </p:txBody>
      </p:sp>
      <p:sp>
        <p:nvSpPr>
          <p:cNvPr id="346" name="Google Shape;346;p26"/>
          <p:cNvSpPr/>
          <p:nvPr/>
        </p:nvSpPr>
        <p:spPr>
          <a:xfrm>
            <a:off x="2649305" y="3241242"/>
            <a:ext cx="7345362" cy="1311275"/>
          </a:xfrm>
          <a:prstGeom prst="rect">
            <a:avLst/>
          </a:prstGeom>
          <a:gradFill>
            <a:gsLst>
              <a:gs pos="0">
                <a:srgbClr val="6D903B"/>
              </a:gs>
              <a:gs pos="50000">
                <a:srgbClr val="63891D"/>
              </a:gs>
              <a:gs pos="100000">
                <a:srgbClr val="58791A"/>
              </a:gs>
            </a:gsLst>
            <a:lin ang="2700000" scaled="0"/>
          </a:gradFill>
          <a:ln>
            <a:noFill/>
          </a:ln>
          <a:effectLst>
            <a:outerShdw blurRad="57150" dist="19050" dir="5400000" algn="ctr" rotWithShape="0">
              <a:srgbClr val="000000">
                <a:alpha val="61176"/>
              </a:srgbClr>
            </a:outerShdw>
          </a:effectLst>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Twentieth Century"/>
                <a:ea typeface="Twentieth Century"/>
                <a:cs typeface="Twentieth Century"/>
                <a:sym typeface="Twentieth Century"/>
              </a:rPr>
              <a:t>A partir de los indicadores definidos, se propone realizar el control de la meta a través de un tablero de control de indicadores específicos. Podemos decir que nuestra </a:t>
            </a:r>
            <a:r>
              <a:rPr lang="es-AR" sz="2000" b="0" i="0" u="sng" strike="noStrike" cap="none">
                <a:solidFill>
                  <a:schemeClr val="dk1"/>
                </a:solidFill>
                <a:latin typeface="Twentieth Century"/>
                <a:ea typeface="Twentieth Century"/>
                <a:cs typeface="Twentieth Century"/>
                <a:sym typeface="Twentieth Century"/>
              </a:rPr>
              <a:t>meta se cumple si los indicadores</a:t>
            </a:r>
            <a:r>
              <a:rPr lang="es-AR" sz="2000" b="0" i="0" u="none" strike="noStrike" cap="none">
                <a:solidFill>
                  <a:schemeClr val="dk1"/>
                </a:solidFill>
                <a:latin typeface="Twentieth Century"/>
                <a:ea typeface="Twentieth Century"/>
                <a:cs typeface="Twentieth Century"/>
                <a:sym typeface="Twentieth Century"/>
              </a:rPr>
              <a:t>  muestran los siguientes valores: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7"/>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GQM</a:t>
            </a:r>
            <a:endParaRPr>
              <a:solidFill>
                <a:schemeClr val="accent5"/>
              </a:solidFill>
            </a:endParaRPr>
          </a:p>
        </p:txBody>
      </p:sp>
      <p:pic>
        <p:nvPicPr>
          <p:cNvPr id="352" name="Google Shape;352;p27" descr="Diagrama&#10;&#10;El contenido generado por IA puede ser incorrecto."/>
          <p:cNvPicPr preferRelativeResize="0"/>
          <p:nvPr/>
        </p:nvPicPr>
        <p:blipFill rotWithShape="1">
          <a:blip r:embed="rId3">
            <a:alphaModFix/>
          </a:blip>
          <a:srcRect/>
          <a:stretch/>
        </p:blipFill>
        <p:spPr>
          <a:xfrm>
            <a:off x="3676453" y="197963"/>
            <a:ext cx="5486401" cy="62028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p:nvPr/>
        </p:nvSpPr>
        <p:spPr>
          <a:xfrm>
            <a:off x="3211200" y="2599200"/>
            <a:ext cx="10780560" cy="613080"/>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rgbClr val="000000"/>
              </a:buClr>
              <a:buSzPts val="7200"/>
              <a:buFont typeface="Arial"/>
              <a:buNone/>
            </a:pPr>
            <a:endParaRPr sz="7200" b="0" i="0" u="none" strike="noStrike" cap="none">
              <a:solidFill>
                <a:srgbClr val="000000"/>
              </a:solidFill>
              <a:latin typeface="Calibri"/>
              <a:ea typeface="Calibri"/>
              <a:cs typeface="Calibri"/>
              <a:sym typeface="Calibri"/>
            </a:endParaRPr>
          </a:p>
        </p:txBody>
      </p:sp>
      <p:sp>
        <p:nvSpPr>
          <p:cNvPr id="358" name="Google Shape;358;p38"/>
          <p:cNvSpPr txBox="1"/>
          <p:nvPr/>
        </p:nvSpPr>
        <p:spPr>
          <a:xfrm>
            <a:off x="551520" y="4359600"/>
            <a:ext cx="9228960" cy="5331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359" name="Google Shape;359;p38"/>
          <p:cNvSpPr txBox="1"/>
          <p:nvPr/>
        </p:nvSpPr>
        <p:spPr>
          <a:xfrm>
            <a:off x="9266040" y="2781000"/>
            <a:ext cx="2925720" cy="13968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FFFFFF"/>
                </a:solidFill>
                <a:latin typeface="Twentieth Century"/>
                <a:ea typeface="Twentieth Century"/>
                <a:cs typeface="Twentieth Century"/>
                <a:sym typeface="Twentieth Century"/>
              </a:rPr>
              <a:t>28</a:t>
            </a:fld>
            <a:endParaRPr sz="10300" b="0" i="0" u="none" strike="noStrike" cap="none">
              <a:solidFill>
                <a:srgbClr val="000000"/>
              </a:solidFill>
              <a:latin typeface="Times New Roman"/>
              <a:ea typeface="Times New Roman"/>
              <a:cs typeface="Times New Roman"/>
              <a:sym typeface="Times New Roman"/>
            </a:endParaRPr>
          </a:p>
        </p:txBody>
      </p:sp>
      <p:sp>
        <p:nvSpPr>
          <p:cNvPr id="360" name="Google Shape;360;p38"/>
          <p:cNvSpPr txBox="1">
            <a:spLocks noGrp="1"/>
          </p:cNvSpPr>
          <p:nvPr>
            <p:ph type="title"/>
          </p:nvPr>
        </p:nvSpPr>
        <p:spPr>
          <a:xfrm>
            <a:off x="653976" y="6003966"/>
            <a:ext cx="10780776" cy="61328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0070C0"/>
              </a:buClr>
              <a:buSzPts val="4400"/>
              <a:buFont typeface="Calibri"/>
              <a:buNone/>
            </a:pPr>
            <a:r>
              <a:rPr lang="es-AR" sz="4400" b="0" strike="noStrike">
                <a:solidFill>
                  <a:schemeClr val="accent5"/>
                </a:solidFill>
                <a:latin typeface="Calibri"/>
                <a:ea typeface="Calibri"/>
                <a:cs typeface="Calibri"/>
                <a:sym typeface="Calibri"/>
              </a:rPr>
              <a:t>Estimaciones</a:t>
            </a:r>
            <a:br>
              <a:rPr lang="es-AR" sz="4400" b="0" strike="noStrike">
                <a:solidFill>
                  <a:schemeClr val="accent5"/>
                </a:solidFill>
                <a:latin typeface="Calibri"/>
                <a:ea typeface="Calibri"/>
                <a:cs typeface="Calibri"/>
                <a:sym typeface="Calibri"/>
              </a:rPr>
            </a:br>
            <a:endParaRPr>
              <a:solidFill>
                <a:schemeClr val="accent5"/>
              </a:solidFill>
            </a:endParaRPr>
          </a:p>
        </p:txBody>
      </p:sp>
      <p:sp>
        <p:nvSpPr>
          <p:cNvPr id="361" name="Google Shape;361;p38"/>
          <p:cNvSpPr txBox="1"/>
          <p:nvPr/>
        </p:nvSpPr>
        <p:spPr>
          <a:xfrm>
            <a:off x="551520" y="4432525"/>
            <a:ext cx="10780776" cy="613283"/>
          </a:xfrm>
          <a:prstGeom prst="rect">
            <a:avLst/>
          </a:prstGeom>
          <a:noFill/>
          <a:ln>
            <a:noFill/>
          </a:ln>
        </p:spPr>
        <p:txBody>
          <a:bodyPr spcFirstLastPara="1" wrap="square" lIns="91425" tIns="45700" rIns="91425" bIns="45700" anchor="b" anchorCtr="0">
            <a:noAutofit/>
          </a:bodyPr>
          <a:lstStyle/>
          <a:p>
            <a:pPr marL="0" marR="0" lvl="0" indent="0" algn="l" rtl="0">
              <a:lnSpc>
                <a:spcPct val="85000"/>
              </a:lnSpc>
              <a:spcBef>
                <a:spcPts val="0"/>
              </a:spcBef>
              <a:spcAft>
                <a:spcPts val="0"/>
              </a:spcAft>
              <a:buClr>
                <a:schemeClr val="dk2"/>
              </a:buClr>
              <a:buSzPts val="7200"/>
              <a:buFont typeface="Calibri"/>
              <a:buNone/>
            </a:pPr>
            <a:r>
              <a:rPr lang="es-AR" sz="4400" b="1" i="0" u="none" strike="noStrike" cap="none">
                <a:solidFill>
                  <a:srgbClr val="4A6617"/>
                </a:solidFill>
                <a:latin typeface="Calibri"/>
                <a:ea typeface="Calibri"/>
                <a:cs typeface="Calibri"/>
                <a:sym typeface="Calibri"/>
              </a:rPr>
              <a:t>Gestión de Proyectos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9"/>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Estimaciones</a:t>
            </a:r>
            <a:endParaRPr sz="4000" b="1" i="0" u="none" strike="noStrike" cap="none">
              <a:solidFill>
                <a:schemeClr val="accent5"/>
              </a:solidFill>
              <a:latin typeface="Calibri"/>
              <a:ea typeface="Calibri"/>
              <a:cs typeface="Calibri"/>
              <a:sym typeface="Calibri"/>
            </a:endParaRPr>
          </a:p>
        </p:txBody>
      </p:sp>
      <p:sp>
        <p:nvSpPr>
          <p:cNvPr id="367" name="Google Shape;367;p39"/>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7F7F7F"/>
                </a:solidFill>
                <a:latin typeface="Calibri"/>
                <a:ea typeface="Calibri"/>
                <a:cs typeface="Calibri"/>
                <a:sym typeface="Calibri"/>
              </a:rPr>
              <a:t>29</a:t>
            </a:fld>
            <a:endParaRPr sz="10300" b="0" i="0" u="none" strike="noStrike" cap="none">
              <a:solidFill>
                <a:srgbClr val="7F7F7F"/>
              </a:solidFill>
              <a:latin typeface="Times New Roman"/>
              <a:ea typeface="Times New Roman"/>
              <a:cs typeface="Times New Roman"/>
              <a:sym typeface="Times New Roman"/>
            </a:endParaRPr>
          </a:p>
        </p:txBody>
      </p:sp>
      <p:sp>
        <p:nvSpPr>
          <p:cNvPr id="368" name="Google Shape;368;p39"/>
          <p:cNvSpPr txBox="1"/>
          <p:nvPr/>
        </p:nvSpPr>
        <p:spPr>
          <a:xfrm>
            <a:off x="1141560" y="4147560"/>
            <a:ext cx="5568618" cy="517430"/>
          </a:xfrm>
          <a:prstGeom prst="rect">
            <a:avLst/>
          </a:prstGeom>
          <a:noFill/>
          <a:ln>
            <a:noFill/>
          </a:ln>
        </p:spPr>
        <p:txBody>
          <a:bodyPr spcFirstLastPara="1" wrap="square" lIns="91425" tIns="45700" rIns="91425" bIns="45700" anchor="t" anchorCtr="0">
            <a:normAutofit/>
          </a:bodyPr>
          <a:lstStyle/>
          <a:p>
            <a:pPr marL="360" marR="0" lvl="0" indent="0" algn="just" rtl="0">
              <a:lnSpc>
                <a:spcPct val="85000"/>
              </a:lnSpc>
              <a:spcBef>
                <a:spcPts val="0"/>
              </a:spcBef>
              <a:spcAft>
                <a:spcPts val="0"/>
              </a:spcAft>
              <a:buNone/>
            </a:pPr>
            <a:r>
              <a:rPr lang="es-AR" sz="2800" b="0" i="0" u="none" strike="noStrike" cap="none">
                <a:solidFill>
                  <a:srgbClr val="262626"/>
                </a:solidFill>
                <a:latin typeface="Calibri"/>
                <a:ea typeface="Calibri"/>
                <a:cs typeface="Calibri"/>
                <a:sym typeface="Calibri"/>
              </a:rPr>
              <a:t>¿Qué son?</a:t>
            </a:r>
            <a:endParaRPr sz="2800" b="0" i="0" u="none" strike="noStrike" cap="none">
              <a:solidFill>
                <a:srgbClr val="262626"/>
              </a:solidFill>
              <a:latin typeface="Calibri"/>
              <a:ea typeface="Calibri"/>
              <a:cs typeface="Calibri"/>
              <a:sym typeface="Calibri"/>
            </a:endParaRPr>
          </a:p>
          <a:p>
            <a:pPr marL="457200" marR="0" lvl="0" indent="-279400" algn="just" rtl="0">
              <a:lnSpc>
                <a:spcPct val="85000"/>
              </a:lnSpc>
              <a:spcBef>
                <a:spcPts val="1301"/>
              </a:spcBef>
              <a:spcAft>
                <a:spcPts val="0"/>
              </a:spcAft>
              <a:buClr>
                <a:srgbClr val="000000"/>
              </a:buClr>
              <a:buSzPts val="2800"/>
              <a:buFont typeface="Noto Sans Symbols"/>
              <a:buNone/>
            </a:pPr>
            <a:endParaRPr sz="2800" b="0" i="0" u="none" strike="noStrike" cap="none">
              <a:solidFill>
                <a:srgbClr val="262626"/>
              </a:solidFill>
              <a:latin typeface="Calibri"/>
              <a:ea typeface="Calibri"/>
              <a:cs typeface="Calibri"/>
              <a:sym typeface="Calibri"/>
            </a:endParaRPr>
          </a:p>
        </p:txBody>
      </p:sp>
      <p:sp>
        <p:nvSpPr>
          <p:cNvPr id="369" name="Google Shape;369;p39"/>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pic>
        <p:nvPicPr>
          <p:cNvPr id="370" name="Google Shape;370;p39"/>
          <p:cNvPicPr preferRelativeResize="0"/>
          <p:nvPr/>
        </p:nvPicPr>
        <p:blipFill rotWithShape="1">
          <a:blip r:embed="rId3">
            <a:alphaModFix amt="50000"/>
          </a:blip>
          <a:srcRect/>
          <a:stretch/>
        </p:blipFill>
        <p:spPr>
          <a:xfrm>
            <a:off x="1141560" y="2143800"/>
            <a:ext cx="1349280" cy="1923480"/>
          </a:xfrm>
          <a:prstGeom prst="rect">
            <a:avLst/>
          </a:prstGeom>
          <a:noFill/>
          <a:ln>
            <a:noFill/>
          </a:ln>
        </p:spPr>
      </p:pic>
      <p:pic>
        <p:nvPicPr>
          <p:cNvPr id="371" name="Google Shape;371;p39" descr="Pin en Consejos para comprar una casa"/>
          <p:cNvPicPr preferRelativeResize="0"/>
          <p:nvPr/>
        </p:nvPicPr>
        <p:blipFill rotWithShape="1">
          <a:blip r:embed="rId4">
            <a:alphaModFix amt="50000"/>
          </a:blip>
          <a:srcRect l="17625" t="7455" r="18216" b="6562"/>
          <a:stretch/>
        </p:blipFill>
        <p:spPr>
          <a:xfrm>
            <a:off x="7381080" y="2143800"/>
            <a:ext cx="2164320" cy="1933560"/>
          </a:xfrm>
          <a:prstGeom prst="rect">
            <a:avLst/>
          </a:prstGeom>
          <a:noFill/>
          <a:ln>
            <a:noFill/>
          </a:ln>
        </p:spPr>
      </p:pic>
      <p:sp>
        <p:nvSpPr>
          <p:cNvPr id="372" name="Google Shape;372;p39"/>
          <p:cNvSpPr/>
          <p:nvPr/>
        </p:nvSpPr>
        <p:spPr>
          <a:xfrm>
            <a:off x="7587079" y="4147560"/>
            <a:ext cx="2934563" cy="990099"/>
          </a:xfrm>
          <a:prstGeom prst="rect">
            <a:avLst/>
          </a:prstGeom>
          <a:noFill/>
          <a:ln>
            <a:noFill/>
          </a:ln>
        </p:spPr>
        <p:txBody>
          <a:bodyPr spcFirstLastPara="1" wrap="square" lIns="90000" tIns="45000" rIns="90000" bIns="45000" anchor="t" anchorCtr="0">
            <a:spAutoFit/>
          </a:bodyPr>
          <a:lstStyle/>
          <a:p>
            <a:pPr marL="360" marR="0" lvl="0" indent="0" algn="just" rtl="0">
              <a:lnSpc>
                <a:spcPct val="85000"/>
              </a:lnSpc>
              <a:spcBef>
                <a:spcPts val="0"/>
              </a:spcBef>
              <a:spcAft>
                <a:spcPts val="0"/>
              </a:spcAft>
              <a:buNone/>
            </a:pPr>
            <a:r>
              <a:rPr lang="es-AR" sz="2800" b="0" i="0" u="none" strike="noStrike" cap="none">
                <a:solidFill>
                  <a:srgbClr val="262626"/>
                </a:solidFill>
                <a:latin typeface="Calibri"/>
                <a:ea typeface="Calibri"/>
                <a:cs typeface="Calibri"/>
                <a:sym typeface="Calibri"/>
              </a:rPr>
              <a:t>¿Cómo usarlas?</a:t>
            </a:r>
            <a:endParaRPr sz="2800" b="0" i="0" u="none" strike="noStrike" cap="none">
              <a:solidFill>
                <a:srgbClr val="000000"/>
              </a:solidFill>
              <a:latin typeface="Arial"/>
              <a:ea typeface="Arial"/>
              <a:cs typeface="Arial"/>
              <a:sym typeface="Arial"/>
            </a:endParaRPr>
          </a:p>
          <a:p>
            <a:pPr marL="457560" marR="0" lvl="0" indent="-279400" algn="just" rtl="0">
              <a:lnSpc>
                <a:spcPct val="85000"/>
              </a:lnSpc>
              <a:spcBef>
                <a:spcPts val="1301"/>
              </a:spcBef>
              <a:spcAft>
                <a:spcPts val="0"/>
              </a:spcAft>
              <a:buClr>
                <a:srgbClr val="C00000"/>
              </a:buClr>
              <a:buSzPts val="2800"/>
              <a:buFont typeface="Noto Sans Symbols"/>
              <a:buNone/>
            </a:pPr>
            <a:endParaRPr sz="2800" b="0" i="0" u="none" strike="noStrike" cap="none">
              <a:solidFill>
                <a:srgbClr val="000000"/>
              </a:solidFill>
              <a:latin typeface="Arial"/>
              <a:ea typeface="Arial"/>
              <a:cs typeface="Arial"/>
              <a:sym typeface="Arial"/>
            </a:endParaRPr>
          </a:p>
        </p:txBody>
      </p:sp>
      <p:sp>
        <p:nvSpPr>
          <p:cNvPr id="373" name="Google Shape;373;p39"/>
          <p:cNvSpPr txBox="1"/>
          <p:nvPr/>
        </p:nvSpPr>
        <p:spPr>
          <a:xfrm>
            <a:off x="2790972" y="4765954"/>
            <a:ext cx="6437376"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AR" sz="2000" b="0" i="0" u="none" strike="noStrike" cap="none">
                <a:solidFill>
                  <a:srgbClr val="000000"/>
                </a:solidFill>
                <a:latin typeface="Arial"/>
                <a:ea typeface="Arial"/>
                <a:cs typeface="Arial"/>
                <a:sym typeface="Arial"/>
              </a:rPr>
              <a:t>La estimación del software es el proceso de predecir la cantidad más realista de esfuerzo (expresado comúnmente en horas persona o costo monetario) requerido para desarrollar o mantener software.</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4"/>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a:t>
            </a:r>
            <a:endParaRPr>
              <a:solidFill>
                <a:schemeClr val="accent5"/>
              </a:solidFill>
            </a:endParaRPr>
          </a:p>
        </p:txBody>
      </p:sp>
      <p:pic>
        <p:nvPicPr>
          <p:cNvPr id="81" name="Google Shape;81;p4" descr="Análisis Web E Información. Estrategia De Negocios. Optimización ..."/>
          <p:cNvPicPr preferRelativeResize="0"/>
          <p:nvPr/>
        </p:nvPicPr>
        <p:blipFill rotWithShape="1">
          <a:blip r:embed="rId3">
            <a:alphaModFix/>
          </a:blip>
          <a:srcRect/>
          <a:stretch/>
        </p:blipFill>
        <p:spPr>
          <a:xfrm>
            <a:off x="6920990" y="3161292"/>
            <a:ext cx="5271009" cy="3696708"/>
          </a:xfrm>
          <a:prstGeom prst="rect">
            <a:avLst/>
          </a:prstGeom>
          <a:noFill/>
          <a:ln>
            <a:noFill/>
          </a:ln>
        </p:spPr>
      </p:pic>
      <p:sp>
        <p:nvSpPr>
          <p:cNvPr id="82" name="Google Shape;82;p4"/>
          <p:cNvSpPr/>
          <p:nvPr/>
        </p:nvSpPr>
        <p:spPr>
          <a:xfrm>
            <a:off x="1845460" y="3036529"/>
            <a:ext cx="4548784" cy="2210028"/>
          </a:xfrm>
          <a:prstGeom prst="rect">
            <a:avLst/>
          </a:prstGeom>
          <a:gradFill>
            <a:gsLst>
              <a:gs pos="0">
                <a:srgbClr val="DFADAD"/>
              </a:gs>
              <a:gs pos="50000">
                <a:srgbClr val="D69393"/>
              </a:gs>
              <a:gs pos="100000">
                <a:srgbClr val="D27E7E"/>
              </a:gs>
            </a:gsLst>
            <a:lin ang="10800000" scaled="0"/>
          </a:gradFill>
          <a:ln w="9525" cap="flat" cmpd="sng">
            <a:solidFill>
              <a:srgbClr val="C6E58E"/>
            </a:solidFill>
            <a:prstDash val="solid"/>
            <a:round/>
            <a:headEnd type="none" w="sm" len="sm"/>
            <a:tailEnd type="none" w="sm" len="sm"/>
          </a:ln>
          <a:effectLst>
            <a:outerShdw blurRad="76200" sy="23000" kx="-120000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 name="Google Shape;83;p4"/>
          <p:cNvSpPr txBox="1">
            <a:spLocks noGrp="1"/>
          </p:cNvSpPr>
          <p:nvPr>
            <p:ph type="body" idx="1"/>
          </p:nvPr>
        </p:nvSpPr>
        <p:spPr>
          <a:xfrm>
            <a:off x="449557" y="1902166"/>
            <a:ext cx="11120442" cy="4478753"/>
          </a:xfrm>
          <a:prstGeom prst="rect">
            <a:avLst/>
          </a:prstGeom>
          <a:noFill/>
          <a:ln>
            <a:noFill/>
          </a:ln>
        </p:spPr>
        <p:txBody>
          <a:bodyPr spcFirstLastPara="1" wrap="square" lIns="91425" tIns="45700" rIns="91425" bIns="45700" anchor="t" anchorCtr="0">
            <a:noAutofit/>
          </a:bodyPr>
          <a:lstStyle/>
          <a:p>
            <a:pPr marL="0" lvl="0" indent="0" algn="just" rtl="0">
              <a:lnSpc>
                <a:spcPct val="85000"/>
              </a:lnSpc>
              <a:spcBef>
                <a:spcPts val="0"/>
              </a:spcBef>
              <a:spcAft>
                <a:spcPts val="0"/>
              </a:spcAft>
              <a:buSzPts val="2800"/>
              <a:buNone/>
            </a:pPr>
            <a:r>
              <a:rPr lang="es-AR" sz="2800" i="1"/>
              <a:t>Clave tecnológica</a:t>
            </a:r>
            <a:endParaRPr sz="2800" i="1"/>
          </a:p>
          <a:p>
            <a:pPr marL="0" lvl="0" indent="0" algn="just" rtl="0">
              <a:lnSpc>
                <a:spcPct val="85000"/>
              </a:lnSpc>
              <a:spcBef>
                <a:spcPts val="1300"/>
              </a:spcBef>
              <a:spcAft>
                <a:spcPts val="0"/>
              </a:spcAft>
              <a:buSzPts val="2000"/>
              <a:buNone/>
            </a:pPr>
            <a:r>
              <a:rPr lang="es-AR" sz="2000" b="1">
                <a:latin typeface="Calibri"/>
                <a:ea typeface="Calibri"/>
                <a:cs typeface="Calibri"/>
                <a:sym typeface="Calibri"/>
              </a:rPr>
              <a:t>		Objetivos fundamentales:</a:t>
            </a:r>
            <a:endParaRPr/>
          </a:p>
          <a:p>
            <a:pPr marL="0" lvl="0" indent="0" algn="just" rtl="0">
              <a:lnSpc>
                <a:spcPct val="85000"/>
              </a:lnSpc>
              <a:spcBef>
                <a:spcPts val="1300"/>
              </a:spcBef>
              <a:spcAft>
                <a:spcPts val="0"/>
              </a:spcAft>
              <a:buSzPts val="1800"/>
              <a:buNone/>
            </a:pPr>
            <a:endParaRPr sz="1800"/>
          </a:p>
          <a:p>
            <a:pPr marL="2028190" lvl="8" indent="-457200" algn="just" rtl="0">
              <a:lnSpc>
                <a:spcPct val="85000"/>
              </a:lnSpc>
              <a:spcBef>
                <a:spcPts val="600"/>
              </a:spcBef>
              <a:spcAft>
                <a:spcPts val="0"/>
              </a:spcAft>
              <a:buClr>
                <a:srgbClr val="262626"/>
              </a:buClr>
              <a:buSzPts val="3200"/>
              <a:buFont typeface="Noto Sans Symbols"/>
              <a:buChar char="❖"/>
            </a:pPr>
            <a:r>
              <a:rPr lang="es-AR" sz="3200" b="1"/>
              <a:t>            Entender</a:t>
            </a:r>
            <a:r>
              <a:rPr lang="es-AR" sz="3200"/>
              <a:t> </a:t>
            </a:r>
            <a:endParaRPr sz="3200"/>
          </a:p>
          <a:p>
            <a:pPr marL="2028190" lvl="8" indent="-457200" algn="just" rtl="0">
              <a:lnSpc>
                <a:spcPct val="85000"/>
              </a:lnSpc>
              <a:spcBef>
                <a:spcPts val="600"/>
              </a:spcBef>
              <a:spcAft>
                <a:spcPts val="0"/>
              </a:spcAft>
              <a:buClr>
                <a:srgbClr val="262626"/>
              </a:buClr>
              <a:buSzPts val="3200"/>
              <a:buFont typeface="Noto Sans Symbols"/>
              <a:buChar char="❖"/>
            </a:pPr>
            <a:r>
              <a:rPr lang="es-AR" sz="3200" b="1"/>
              <a:t>            Controlar</a:t>
            </a:r>
            <a:endParaRPr sz="3200"/>
          </a:p>
          <a:p>
            <a:pPr marL="2028190" lvl="8" indent="-457200" algn="just" rtl="0">
              <a:lnSpc>
                <a:spcPct val="85000"/>
              </a:lnSpc>
              <a:spcBef>
                <a:spcPts val="600"/>
              </a:spcBef>
              <a:spcAft>
                <a:spcPts val="0"/>
              </a:spcAft>
              <a:buClr>
                <a:srgbClr val="262626"/>
              </a:buClr>
              <a:buSzPts val="3200"/>
              <a:buFont typeface="Noto Sans Symbols"/>
              <a:buChar char="❖"/>
            </a:pPr>
            <a:r>
              <a:rPr lang="es-AR" sz="3200" b="1"/>
              <a:t>            Mejorar</a:t>
            </a:r>
            <a:endParaRPr sz="3200"/>
          </a:p>
          <a:p>
            <a:pPr marL="2028190" lvl="8" indent="-457200" algn="just" rtl="0">
              <a:lnSpc>
                <a:spcPct val="85000"/>
              </a:lnSpc>
              <a:spcBef>
                <a:spcPts val="600"/>
              </a:spcBef>
              <a:spcAft>
                <a:spcPts val="0"/>
              </a:spcAft>
              <a:buClr>
                <a:srgbClr val="262626"/>
              </a:buClr>
              <a:buSzPts val="3200"/>
              <a:buFont typeface="Noto Sans Symbols"/>
              <a:buChar char="❖"/>
            </a:pPr>
            <a:r>
              <a:rPr lang="es-AR" sz="3200" b="1"/>
              <a:t>            Evaluar</a:t>
            </a:r>
            <a:endParaRPr sz="3200"/>
          </a:p>
          <a:p>
            <a:pPr marL="347345" lvl="1" indent="-228600" algn="just" rtl="0">
              <a:lnSpc>
                <a:spcPct val="85000"/>
              </a:lnSpc>
              <a:spcBef>
                <a:spcPts val="600"/>
              </a:spcBef>
              <a:spcAft>
                <a:spcPts val="0"/>
              </a:spcAft>
              <a:buClr>
                <a:srgbClr val="262626"/>
              </a:buClr>
              <a:buSzPts val="1800"/>
              <a:buFont typeface="Noto Sans Symbols"/>
              <a:buNone/>
            </a:pPr>
            <a:endParaRPr sz="1800"/>
          </a:p>
          <a:p>
            <a:pPr marL="91440" lvl="0" indent="0" algn="just" rtl="0">
              <a:lnSpc>
                <a:spcPct val="85000"/>
              </a:lnSpc>
              <a:spcBef>
                <a:spcPts val="1300"/>
              </a:spcBef>
              <a:spcAft>
                <a:spcPts val="0"/>
              </a:spcAft>
              <a:buSzPts val="1800"/>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8"/>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Estimaciones</a:t>
            </a:r>
            <a:endParaRPr sz="4000" b="1" i="0" u="none" strike="noStrike" cap="none">
              <a:solidFill>
                <a:schemeClr val="accent5"/>
              </a:solidFill>
              <a:latin typeface="Calibri"/>
              <a:ea typeface="Calibri"/>
              <a:cs typeface="Calibri"/>
              <a:sym typeface="Calibri"/>
            </a:endParaRPr>
          </a:p>
        </p:txBody>
      </p:sp>
      <p:sp>
        <p:nvSpPr>
          <p:cNvPr id="379" name="Google Shape;379;p28"/>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7F7F7F"/>
                </a:solidFill>
                <a:latin typeface="Calibri"/>
                <a:ea typeface="Calibri"/>
                <a:cs typeface="Calibri"/>
                <a:sym typeface="Calibri"/>
              </a:rPr>
              <a:t>30</a:t>
            </a:fld>
            <a:endParaRPr sz="10300" b="0" i="0" u="none" strike="noStrike" cap="none">
              <a:solidFill>
                <a:srgbClr val="7F7F7F"/>
              </a:solidFill>
              <a:latin typeface="Times New Roman"/>
              <a:ea typeface="Times New Roman"/>
              <a:cs typeface="Times New Roman"/>
              <a:sym typeface="Times New Roman"/>
            </a:endParaRPr>
          </a:p>
        </p:txBody>
      </p:sp>
      <p:sp>
        <p:nvSpPr>
          <p:cNvPr id="380" name="Google Shape;380;p28"/>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pic>
        <p:nvPicPr>
          <p:cNvPr id="381" name="Google Shape;381;p28" descr="Imagen que contiene Polígono&#10;&#10;El contenido generado por IA puede ser incorrecto."/>
          <p:cNvPicPr preferRelativeResize="0"/>
          <p:nvPr/>
        </p:nvPicPr>
        <p:blipFill rotWithShape="1">
          <a:blip r:embed="rId3">
            <a:alphaModFix/>
          </a:blip>
          <a:srcRect/>
          <a:stretch/>
        </p:blipFill>
        <p:spPr>
          <a:xfrm>
            <a:off x="3927372" y="279668"/>
            <a:ext cx="6671121" cy="59013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0"/>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Estimaciones</a:t>
            </a:r>
            <a:endParaRPr sz="4000" b="1" i="0" u="none" strike="noStrike" cap="none">
              <a:solidFill>
                <a:schemeClr val="accent5"/>
              </a:solidFill>
              <a:latin typeface="Calibri"/>
              <a:ea typeface="Calibri"/>
              <a:cs typeface="Calibri"/>
              <a:sym typeface="Calibri"/>
            </a:endParaRPr>
          </a:p>
        </p:txBody>
      </p:sp>
      <p:sp>
        <p:nvSpPr>
          <p:cNvPr id="387" name="Google Shape;387;p40"/>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7F7F7F"/>
                </a:solidFill>
                <a:latin typeface="Calibri"/>
                <a:ea typeface="Calibri"/>
                <a:cs typeface="Calibri"/>
                <a:sym typeface="Calibri"/>
              </a:rPr>
              <a:t>31</a:t>
            </a:fld>
            <a:endParaRPr sz="10300" b="0" i="0" u="none" strike="noStrike" cap="none">
              <a:solidFill>
                <a:srgbClr val="7F7F7F"/>
              </a:solidFill>
              <a:latin typeface="Times New Roman"/>
              <a:ea typeface="Times New Roman"/>
              <a:cs typeface="Times New Roman"/>
              <a:sym typeface="Times New Roman"/>
            </a:endParaRPr>
          </a:p>
        </p:txBody>
      </p:sp>
      <p:sp>
        <p:nvSpPr>
          <p:cNvPr id="388" name="Google Shape;388;p40"/>
          <p:cNvSpPr txBox="1"/>
          <p:nvPr/>
        </p:nvSpPr>
        <p:spPr>
          <a:xfrm>
            <a:off x="2567520" y="6543360"/>
            <a:ext cx="825480" cy="255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2022</a:t>
            </a:r>
            <a:endParaRPr sz="1400" b="0" i="0" u="none" strike="noStrike" cap="none">
              <a:solidFill>
                <a:srgbClr val="000000"/>
              </a:solidFill>
              <a:latin typeface="Times New Roman"/>
              <a:ea typeface="Times New Roman"/>
              <a:cs typeface="Times New Roman"/>
              <a:sym typeface="Times New Roman"/>
            </a:endParaRPr>
          </a:p>
        </p:txBody>
      </p:sp>
      <p:sp>
        <p:nvSpPr>
          <p:cNvPr id="389" name="Google Shape;389;p40"/>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pic>
        <p:nvPicPr>
          <p:cNvPr id="390" name="Google Shape;390;p40" descr="Problemática – Experiencias de las prácticas en el ámbito de autonomía"/>
          <p:cNvPicPr preferRelativeResize="0"/>
          <p:nvPr/>
        </p:nvPicPr>
        <p:blipFill rotWithShape="1">
          <a:blip r:embed="rId3">
            <a:alphaModFix amt="50000"/>
          </a:blip>
          <a:srcRect l="3476" t="1996" r="4608" b="3532"/>
          <a:stretch/>
        </p:blipFill>
        <p:spPr>
          <a:xfrm>
            <a:off x="1522800" y="2099160"/>
            <a:ext cx="2376360" cy="1795680"/>
          </a:xfrm>
          <a:prstGeom prst="rect">
            <a:avLst/>
          </a:prstGeom>
          <a:noFill/>
          <a:ln>
            <a:noFill/>
          </a:ln>
        </p:spPr>
      </p:pic>
      <p:sp>
        <p:nvSpPr>
          <p:cNvPr id="391" name="Google Shape;391;p40"/>
          <p:cNvSpPr/>
          <p:nvPr/>
        </p:nvSpPr>
        <p:spPr>
          <a:xfrm>
            <a:off x="1355068" y="4059000"/>
            <a:ext cx="4214465" cy="457582"/>
          </a:xfrm>
          <a:prstGeom prst="rect">
            <a:avLst/>
          </a:prstGeom>
          <a:noFill/>
          <a:ln>
            <a:noFill/>
          </a:ln>
        </p:spPr>
        <p:txBody>
          <a:bodyPr spcFirstLastPara="1" wrap="square" lIns="90000" tIns="45000" rIns="90000" bIns="45000" anchor="t" anchorCtr="0">
            <a:spAutoFit/>
          </a:bodyPr>
          <a:lstStyle/>
          <a:p>
            <a:pPr marL="457560" marR="0" lvl="0" indent="-457200" algn="just" rtl="0">
              <a:lnSpc>
                <a:spcPct val="85000"/>
              </a:lnSpc>
              <a:spcBef>
                <a:spcPts val="0"/>
              </a:spcBef>
              <a:spcAft>
                <a:spcPts val="0"/>
              </a:spcAft>
              <a:buClr>
                <a:srgbClr val="C00000"/>
              </a:buClr>
              <a:buSzPts val="2800"/>
              <a:buFont typeface="Noto Sans Symbols"/>
              <a:buChar char="❖"/>
            </a:pPr>
            <a:r>
              <a:rPr lang="es-AR" sz="2800" b="0" i="0" u="none" strike="noStrike" cap="none">
                <a:solidFill>
                  <a:srgbClr val="262626"/>
                </a:solidFill>
                <a:latin typeface="Calibri"/>
                <a:ea typeface="Calibri"/>
                <a:cs typeface="Calibri"/>
                <a:sym typeface="Calibri"/>
              </a:rPr>
              <a:t>¿Qué podemos estimar?</a:t>
            </a:r>
            <a:endParaRPr sz="2800" b="0" i="0" u="none" strike="noStrike" cap="none">
              <a:solidFill>
                <a:srgbClr val="000000"/>
              </a:solidFill>
              <a:latin typeface="Arial"/>
              <a:ea typeface="Arial"/>
              <a:cs typeface="Arial"/>
              <a:sym typeface="Arial"/>
            </a:endParaRPr>
          </a:p>
        </p:txBody>
      </p:sp>
      <p:pic>
        <p:nvPicPr>
          <p:cNvPr id="392" name="Google Shape;392;p40"/>
          <p:cNvPicPr preferRelativeResize="0"/>
          <p:nvPr/>
        </p:nvPicPr>
        <p:blipFill rotWithShape="1">
          <a:blip r:embed="rId4">
            <a:alphaModFix amt="50000"/>
          </a:blip>
          <a:srcRect/>
          <a:stretch/>
        </p:blipFill>
        <p:spPr>
          <a:xfrm>
            <a:off x="6996960" y="2310480"/>
            <a:ext cx="1612080" cy="1372320"/>
          </a:xfrm>
          <a:prstGeom prst="rect">
            <a:avLst/>
          </a:prstGeom>
          <a:noFill/>
          <a:ln>
            <a:noFill/>
          </a:ln>
        </p:spPr>
      </p:pic>
      <p:sp>
        <p:nvSpPr>
          <p:cNvPr id="393" name="Google Shape;393;p40"/>
          <p:cNvSpPr/>
          <p:nvPr/>
        </p:nvSpPr>
        <p:spPr>
          <a:xfrm>
            <a:off x="7160040" y="3826440"/>
            <a:ext cx="4811566" cy="992003"/>
          </a:xfrm>
          <a:prstGeom prst="rect">
            <a:avLst/>
          </a:prstGeom>
          <a:noFill/>
          <a:ln>
            <a:noFill/>
          </a:ln>
        </p:spPr>
        <p:txBody>
          <a:bodyPr spcFirstLastPara="1" wrap="square" lIns="91425" tIns="45700" rIns="91425" bIns="45700" anchor="t" anchorCtr="0">
            <a:spAutoFit/>
          </a:bodyPr>
          <a:lstStyle/>
          <a:p>
            <a:pPr marL="457560" marR="0" lvl="0" indent="-457200" algn="just" rtl="0">
              <a:lnSpc>
                <a:spcPct val="85000"/>
              </a:lnSpc>
              <a:spcBef>
                <a:spcPts val="0"/>
              </a:spcBef>
              <a:spcAft>
                <a:spcPts val="0"/>
              </a:spcAft>
              <a:buClr>
                <a:srgbClr val="C00000"/>
              </a:buClr>
              <a:buSzPts val="2800"/>
              <a:buFont typeface="Noto Sans Symbols"/>
              <a:buChar char="❖"/>
            </a:pPr>
            <a:r>
              <a:rPr lang="es-AR" sz="2800" b="0" i="0" u="none" strike="noStrike" cap="none">
                <a:solidFill>
                  <a:srgbClr val="262626"/>
                </a:solidFill>
                <a:latin typeface="Calibri"/>
                <a:ea typeface="Calibri"/>
                <a:cs typeface="Calibri"/>
                <a:sym typeface="Calibri"/>
              </a:rPr>
              <a:t>¿Qué tener en cuenta?</a:t>
            </a:r>
            <a:endParaRPr sz="2800" b="0" i="0" u="none" strike="noStrike" cap="none">
              <a:solidFill>
                <a:srgbClr val="000000"/>
              </a:solidFill>
              <a:latin typeface="Arial"/>
              <a:ea typeface="Arial"/>
              <a:cs typeface="Arial"/>
              <a:sym typeface="Arial"/>
            </a:endParaRPr>
          </a:p>
          <a:p>
            <a:pPr marL="457560" marR="0" lvl="0" indent="-457200" algn="just" rtl="0">
              <a:lnSpc>
                <a:spcPct val="85000"/>
              </a:lnSpc>
              <a:spcBef>
                <a:spcPts val="1301"/>
              </a:spcBef>
              <a:spcAft>
                <a:spcPts val="0"/>
              </a:spcAft>
              <a:buClr>
                <a:srgbClr val="C00000"/>
              </a:buClr>
              <a:buSzPts val="2800"/>
              <a:buFont typeface="Noto Sans Symbols"/>
              <a:buChar char="❖"/>
            </a:pPr>
            <a:r>
              <a:rPr lang="es-AR" sz="2800" b="0" i="0" u="none" strike="noStrike" cap="none">
                <a:solidFill>
                  <a:srgbClr val="262626"/>
                </a:solidFill>
                <a:latin typeface="Calibri"/>
                <a:ea typeface="Calibri"/>
                <a:cs typeface="Calibri"/>
                <a:sym typeface="Calibri"/>
              </a:rPr>
              <a:t>¿Qué factores influyen?</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1"/>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Estimaciones de recursos</a:t>
            </a:r>
            <a:endParaRPr sz="4000" b="1" i="0" u="none" strike="noStrike" cap="none">
              <a:solidFill>
                <a:schemeClr val="accent5"/>
              </a:solidFill>
              <a:latin typeface="Calibri"/>
              <a:ea typeface="Calibri"/>
              <a:cs typeface="Calibri"/>
              <a:sym typeface="Calibri"/>
            </a:endParaRPr>
          </a:p>
        </p:txBody>
      </p:sp>
      <p:sp>
        <p:nvSpPr>
          <p:cNvPr id="399" name="Google Shape;399;p41"/>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7F7F7F"/>
                </a:solidFill>
                <a:latin typeface="Calibri"/>
                <a:ea typeface="Calibri"/>
                <a:cs typeface="Calibri"/>
                <a:sym typeface="Calibri"/>
              </a:rPr>
              <a:t>32</a:t>
            </a:fld>
            <a:endParaRPr sz="10300" b="0" i="0" u="none" strike="noStrike" cap="none">
              <a:solidFill>
                <a:srgbClr val="7F7F7F"/>
              </a:solidFill>
              <a:latin typeface="Times New Roman"/>
              <a:ea typeface="Times New Roman"/>
              <a:cs typeface="Times New Roman"/>
              <a:sym typeface="Times New Roman"/>
            </a:endParaRPr>
          </a:p>
        </p:txBody>
      </p:sp>
      <p:sp>
        <p:nvSpPr>
          <p:cNvPr id="400" name="Google Shape;400;p41"/>
          <p:cNvSpPr txBox="1"/>
          <p:nvPr/>
        </p:nvSpPr>
        <p:spPr>
          <a:xfrm>
            <a:off x="2567520" y="6543360"/>
            <a:ext cx="825480" cy="255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2022</a:t>
            </a:r>
            <a:endParaRPr sz="1400" b="0" i="0" u="none" strike="noStrike" cap="none">
              <a:solidFill>
                <a:srgbClr val="000000"/>
              </a:solidFill>
              <a:latin typeface="Times New Roman"/>
              <a:ea typeface="Times New Roman"/>
              <a:cs typeface="Times New Roman"/>
              <a:sym typeface="Times New Roman"/>
            </a:endParaRPr>
          </a:p>
        </p:txBody>
      </p:sp>
      <p:sp>
        <p:nvSpPr>
          <p:cNvPr id="401" name="Google Shape;401;p41"/>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pic>
        <p:nvPicPr>
          <p:cNvPr id="402" name="Google Shape;402;p41"/>
          <p:cNvPicPr preferRelativeResize="0"/>
          <p:nvPr/>
        </p:nvPicPr>
        <p:blipFill rotWithShape="1">
          <a:blip r:embed="rId3">
            <a:alphaModFix/>
          </a:blip>
          <a:srcRect t="2224" r="3462" b="4464"/>
          <a:stretch/>
        </p:blipFill>
        <p:spPr>
          <a:xfrm>
            <a:off x="3866236" y="2110154"/>
            <a:ext cx="4138281" cy="44443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Estimaciones de costos</a:t>
            </a:r>
            <a:endParaRPr sz="4000" b="1" i="0" u="none" strike="noStrike" cap="none">
              <a:solidFill>
                <a:schemeClr val="accent5"/>
              </a:solidFill>
              <a:latin typeface="Calibri"/>
              <a:ea typeface="Calibri"/>
              <a:cs typeface="Calibri"/>
              <a:sym typeface="Calibri"/>
            </a:endParaRPr>
          </a:p>
        </p:txBody>
      </p:sp>
      <p:sp>
        <p:nvSpPr>
          <p:cNvPr id="409" name="Google Shape;409;p42"/>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7F7F7F"/>
                </a:solidFill>
                <a:latin typeface="Calibri"/>
                <a:ea typeface="Calibri"/>
                <a:cs typeface="Calibri"/>
                <a:sym typeface="Calibri"/>
              </a:rPr>
              <a:t>33</a:t>
            </a:fld>
            <a:endParaRPr sz="10300" b="0" i="0" u="none" strike="noStrike" cap="none">
              <a:solidFill>
                <a:srgbClr val="7F7F7F"/>
              </a:solidFill>
              <a:latin typeface="Times New Roman"/>
              <a:ea typeface="Times New Roman"/>
              <a:cs typeface="Times New Roman"/>
              <a:sym typeface="Times New Roman"/>
            </a:endParaRPr>
          </a:p>
        </p:txBody>
      </p:sp>
      <p:sp>
        <p:nvSpPr>
          <p:cNvPr id="410" name="Google Shape;410;p42"/>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sp>
        <p:nvSpPr>
          <p:cNvPr id="411" name="Google Shape;411;p42"/>
          <p:cNvSpPr/>
          <p:nvPr/>
        </p:nvSpPr>
        <p:spPr>
          <a:xfrm>
            <a:off x="1062000" y="1946880"/>
            <a:ext cx="7216560" cy="3661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000000"/>
                </a:solidFill>
                <a:latin typeface="Calibri"/>
                <a:ea typeface="Calibri"/>
                <a:cs typeface="Calibri"/>
                <a:sym typeface="Calibri"/>
              </a:rPr>
              <a:t>3 parámetros  para calcular costo de un proyecto</a:t>
            </a:r>
            <a:endParaRPr sz="1800" b="0" i="0" u="none" strike="noStrike" cap="none">
              <a:solidFill>
                <a:srgbClr val="000000"/>
              </a:solidFill>
              <a:latin typeface="Arial"/>
              <a:ea typeface="Arial"/>
              <a:cs typeface="Arial"/>
              <a:sym typeface="Arial"/>
            </a:endParaRPr>
          </a:p>
        </p:txBody>
      </p:sp>
      <p:pic>
        <p:nvPicPr>
          <p:cNvPr id="412" name="Google Shape;412;p42"/>
          <p:cNvPicPr preferRelativeResize="0"/>
          <p:nvPr/>
        </p:nvPicPr>
        <p:blipFill rotWithShape="1">
          <a:blip r:embed="rId3">
            <a:alphaModFix amt="50000"/>
          </a:blip>
          <a:srcRect l="32755" t="48640" r="25246" b="16698"/>
          <a:stretch/>
        </p:blipFill>
        <p:spPr>
          <a:xfrm>
            <a:off x="1909474" y="2313000"/>
            <a:ext cx="5945221" cy="41594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3"/>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Fijación de precio - Relación Precio Costo</a:t>
            </a:r>
            <a:endParaRPr sz="4000" b="1" i="0" u="none" strike="noStrike" cap="none">
              <a:solidFill>
                <a:schemeClr val="accent5"/>
              </a:solidFill>
              <a:latin typeface="Calibri"/>
              <a:ea typeface="Calibri"/>
              <a:cs typeface="Calibri"/>
              <a:sym typeface="Calibri"/>
            </a:endParaRPr>
          </a:p>
        </p:txBody>
      </p:sp>
      <p:sp>
        <p:nvSpPr>
          <p:cNvPr id="419" name="Google Shape;419;p43"/>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7F7F7F"/>
                </a:solidFill>
                <a:latin typeface="Calibri"/>
                <a:ea typeface="Calibri"/>
                <a:cs typeface="Calibri"/>
                <a:sym typeface="Calibri"/>
              </a:rPr>
              <a:t>34</a:t>
            </a:fld>
            <a:endParaRPr sz="10300" b="0" i="0" u="none" strike="noStrike" cap="none">
              <a:solidFill>
                <a:srgbClr val="7F7F7F"/>
              </a:solidFill>
              <a:latin typeface="Times New Roman"/>
              <a:ea typeface="Times New Roman"/>
              <a:cs typeface="Times New Roman"/>
              <a:sym typeface="Times New Roman"/>
            </a:endParaRPr>
          </a:p>
        </p:txBody>
      </p:sp>
      <p:sp>
        <p:nvSpPr>
          <p:cNvPr id="420" name="Google Shape;420;p43"/>
          <p:cNvSpPr txBox="1"/>
          <p:nvPr/>
        </p:nvSpPr>
        <p:spPr>
          <a:xfrm>
            <a:off x="414360" y="2013120"/>
            <a:ext cx="2910240" cy="496440"/>
          </a:xfrm>
          <a:prstGeom prst="rect">
            <a:avLst/>
          </a:prstGeom>
          <a:noFill/>
          <a:ln>
            <a:noFill/>
          </a:ln>
        </p:spPr>
        <p:txBody>
          <a:bodyPr spcFirstLastPara="1" wrap="square" lIns="91425" tIns="45700" rIns="91425" bIns="45700" anchor="t" anchorCtr="0">
            <a:normAutofit/>
          </a:bodyPr>
          <a:lstStyle/>
          <a:p>
            <a:pPr marL="286110" marR="0" lvl="0" indent="-285750" algn="just" rtl="0">
              <a:lnSpc>
                <a:spcPct val="85000"/>
              </a:lnSpc>
              <a:spcBef>
                <a:spcPts val="0"/>
              </a:spcBef>
              <a:spcAft>
                <a:spcPts val="0"/>
              </a:spcAft>
              <a:buClr>
                <a:srgbClr val="C00000"/>
              </a:buClr>
              <a:buSzPts val="1800"/>
              <a:buFont typeface="Noto Sans Symbols"/>
              <a:buChar char="❖"/>
            </a:pPr>
            <a:r>
              <a:rPr lang="es-AR" sz="1800" b="0" i="0" u="none" strike="noStrike" cap="none">
                <a:solidFill>
                  <a:srgbClr val="262626"/>
                </a:solidFill>
                <a:latin typeface="Calibri"/>
                <a:ea typeface="Calibri"/>
                <a:cs typeface="Calibri"/>
                <a:sym typeface="Calibri"/>
              </a:rPr>
              <a:t>¿Qué tener en cuenta ?</a:t>
            </a:r>
            <a:endParaRPr sz="1800" b="0" i="0" u="none" strike="noStrike" cap="none">
              <a:solidFill>
                <a:srgbClr val="262626"/>
              </a:solidFill>
              <a:latin typeface="Calibri"/>
              <a:ea typeface="Calibri"/>
              <a:cs typeface="Calibri"/>
              <a:sym typeface="Calibri"/>
            </a:endParaRPr>
          </a:p>
        </p:txBody>
      </p:sp>
      <p:sp>
        <p:nvSpPr>
          <p:cNvPr id="421" name="Google Shape;421;p43"/>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pic>
        <p:nvPicPr>
          <p:cNvPr id="422" name="Google Shape;422;p43"/>
          <p:cNvPicPr preferRelativeResize="0"/>
          <p:nvPr/>
        </p:nvPicPr>
        <p:blipFill rotWithShape="1">
          <a:blip r:embed="rId3">
            <a:alphaModFix amt="50000"/>
          </a:blip>
          <a:srcRect l="1426" t="9990" r="3709"/>
          <a:stretch/>
        </p:blipFill>
        <p:spPr>
          <a:xfrm>
            <a:off x="2476108" y="2429834"/>
            <a:ext cx="7879320" cy="34560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423" name="Google Shape;423;p43"/>
          <p:cNvSpPr/>
          <p:nvPr/>
        </p:nvSpPr>
        <p:spPr>
          <a:xfrm>
            <a:off x="1774800" y="2008080"/>
            <a:ext cx="2742840" cy="369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43"/>
          <p:cNvSpPr txBox="1">
            <a:spLocks noGrp="1"/>
          </p:cNvSpPr>
          <p:nvPr>
            <p:ph type="body" idx="1"/>
          </p:nvPr>
        </p:nvSpPr>
        <p:spPr>
          <a:xfrm>
            <a:off x="5951984" y="6509534"/>
            <a:ext cx="2162515" cy="305415"/>
          </a:xfrm>
          <a:prstGeom prst="rect">
            <a:avLst/>
          </a:prstGeom>
          <a:noFill/>
          <a:ln>
            <a:noFill/>
          </a:ln>
        </p:spPr>
        <p:txBody>
          <a:bodyPr spcFirstLastPara="1" wrap="square" lIns="91425" tIns="45700" rIns="91425" bIns="45700" anchor="t" anchorCtr="0">
            <a:noAutofit/>
          </a:bodyPr>
          <a:lstStyle/>
          <a:p>
            <a:pPr marL="457200" lvl="0" indent="-228600" algn="l" rtl="0">
              <a:lnSpc>
                <a:spcPct val="85000"/>
              </a:lnSpc>
              <a:spcBef>
                <a:spcPts val="0"/>
              </a:spcBef>
              <a:spcAft>
                <a:spcPts val="0"/>
              </a:spcAft>
              <a:buSzPts val="1100"/>
              <a:buNone/>
            </a:pPr>
            <a:r>
              <a:rPr lang="es-AR"/>
              <a:t>Sommerville Cap 23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Fijación de precio</a:t>
            </a:r>
            <a:endParaRPr sz="4000" b="1" i="0" u="none" strike="noStrike" cap="none">
              <a:solidFill>
                <a:schemeClr val="accent5"/>
              </a:solidFill>
              <a:latin typeface="Calibri"/>
              <a:ea typeface="Calibri"/>
              <a:cs typeface="Calibri"/>
              <a:sym typeface="Calibri"/>
            </a:endParaRPr>
          </a:p>
        </p:txBody>
      </p:sp>
      <p:sp>
        <p:nvSpPr>
          <p:cNvPr id="430" name="Google Shape;430;p44"/>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7F7F7F"/>
                </a:solidFill>
                <a:latin typeface="Calibri"/>
                <a:ea typeface="Calibri"/>
                <a:cs typeface="Calibri"/>
                <a:sym typeface="Calibri"/>
              </a:rPr>
              <a:t>35</a:t>
            </a:fld>
            <a:endParaRPr sz="10300" b="0" i="0" u="none" strike="noStrike" cap="none">
              <a:solidFill>
                <a:srgbClr val="7F7F7F"/>
              </a:solidFill>
              <a:latin typeface="Times New Roman"/>
              <a:ea typeface="Times New Roman"/>
              <a:cs typeface="Times New Roman"/>
              <a:sym typeface="Times New Roman"/>
            </a:endParaRPr>
          </a:p>
        </p:txBody>
      </p:sp>
      <p:sp>
        <p:nvSpPr>
          <p:cNvPr id="431" name="Google Shape;431;p44"/>
          <p:cNvSpPr txBox="1"/>
          <p:nvPr/>
        </p:nvSpPr>
        <p:spPr>
          <a:xfrm>
            <a:off x="623520" y="1902600"/>
            <a:ext cx="9792720" cy="4478400"/>
          </a:xfrm>
          <a:prstGeom prst="rect">
            <a:avLst/>
          </a:prstGeom>
          <a:noFill/>
          <a:ln>
            <a:noFill/>
          </a:ln>
        </p:spPr>
        <p:txBody>
          <a:bodyPr spcFirstLastPara="1" wrap="square" lIns="91425" tIns="45700" rIns="91425" bIns="45700" anchor="t" anchorCtr="0">
            <a:normAutofit/>
          </a:bodyPr>
          <a:lstStyle/>
          <a:p>
            <a:pPr marL="343260" marR="0" lvl="0" indent="-342900" algn="just" rtl="0">
              <a:lnSpc>
                <a:spcPct val="85000"/>
              </a:lnSpc>
              <a:spcBef>
                <a:spcPts val="0"/>
              </a:spcBef>
              <a:spcAft>
                <a:spcPts val="0"/>
              </a:spcAft>
              <a:buClr>
                <a:srgbClr val="C00000"/>
              </a:buClr>
              <a:buSzPts val="2000"/>
              <a:buFont typeface="Noto Sans Symbols"/>
              <a:buChar char="❖"/>
            </a:pPr>
            <a:r>
              <a:rPr lang="es-AR" sz="2000" b="0" i="0" u="none" strike="noStrike" cap="none">
                <a:solidFill>
                  <a:srgbClr val="262626"/>
                </a:solidFill>
                <a:latin typeface="Calibri"/>
                <a:ea typeface="Calibri"/>
                <a:cs typeface="Calibri"/>
                <a:sym typeface="Calibri"/>
              </a:rPr>
              <a:t>Debe pensarse en :</a:t>
            </a:r>
            <a:endParaRPr sz="2000" b="0" i="0" u="none" strike="noStrike" cap="none">
              <a:solidFill>
                <a:srgbClr val="262626"/>
              </a:solidFill>
              <a:latin typeface="Calibri"/>
              <a:ea typeface="Calibri"/>
              <a:cs typeface="Calibri"/>
              <a:sym typeface="Calibri"/>
            </a:endParaRPr>
          </a:p>
          <a:p>
            <a:pPr marL="343260" marR="0" lvl="0" indent="-342900" algn="just" rtl="0">
              <a:lnSpc>
                <a:spcPct val="85000"/>
              </a:lnSpc>
              <a:spcBef>
                <a:spcPts val="1301"/>
              </a:spcBef>
              <a:spcAft>
                <a:spcPts val="0"/>
              </a:spcAft>
              <a:buClr>
                <a:srgbClr val="C00000"/>
              </a:buClr>
              <a:buSzPts val="2000"/>
              <a:buFont typeface="Noto Sans Symbols"/>
              <a:buChar char="❖"/>
            </a:pPr>
            <a:r>
              <a:rPr lang="es-AR" sz="2000" b="0" i="0" u="none" strike="noStrike" cap="none">
                <a:solidFill>
                  <a:srgbClr val="262626"/>
                </a:solidFill>
                <a:latin typeface="Calibri"/>
                <a:ea typeface="Calibri"/>
                <a:cs typeface="Calibri"/>
                <a:sym typeface="Calibri"/>
              </a:rPr>
              <a:t>los intereses de la empresa, </a:t>
            </a:r>
            <a:endParaRPr sz="2000" b="0" i="0" u="none" strike="noStrike" cap="none">
              <a:solidFill>
                <a:srgbClr val="262626"/>
              </a:solidFill>
              <a:latin typeface="Calibri"/>
              <a:ea typeface="Calibri"/>
              <a:cs typeface="Calibri"/>
              <a:sym typeface="Calibri"/>
            </a:endParaRPr>
          </a:p>
          <a:p>
            <a:pPr marL="343260" marR="0" lvl="0" indent="-342900" algn="just" rtl="0">
              <a:lnSpc>
                <a:spcPct val="85000"/>
              </a:lnSpc>
              <a:spcBef>
                <a:spcPts val="1301"/>
              </a:spcBef>
              <a:spcAft>
                <a:spcPts val="0"/>
              </a:spcAft>
              <a:buClr>
                <a:srgbClr val="C00000"/>
              </a:buClr>
              <a:buSzPts val="2000"/>
              <a:buFont typeface="Noto Sans Symbols"/>
              <a:buChar char="❖"/>
            </a:pPr>
            <a:r>
              <a:rPr lang="es-AR" sz="2000" b="0" i="0" u="none" strike="noStrike" cap="none">
                <a:solidFill>
                  <a:srgbClr val="262626"/>
                </a:solidFill>
                <a:latin typeface="Calibri"/>
                <a:ea typeface="Calibri"/>
                <a:cs typeface="Calibri"/>
                <a:sym typeface="Calibri"/>
              </a:rPr>
              <a:t>los riesgos, </a:t>
            </a:r>
            <a:endParaRPr sz="2000" b="0" i="0" u="none" strike="noStrike" cap="none">
              <a:solidFill>
                <a:srgbClr val="262626"/>
              </a:solidFill>
              <a:latin typeface="Calibri"/>
              <a:ea typeface="Calibri"/>
              <a:cs typeface="Calibri"/>
              <a:sym typeface="Calibri"/>
            </a:endParaRPr>
          </a:p>
          <a:p>
            <a:pPr marL="343260" marR="0" lvl="0" indent="-342900" algn="just" rtl="0">
              <a:lnSpc>
                <a:spcPct val="85000"/>
              </a:lnSpc>
              <a:spcBef>
                <a:spcPts val="1301"/>
              </a:spcBef>
              <a:spcAft>
                <a:spcPts val="0"/>
              </a:spcAft>
              <a:buClr>
                <a:srgbClr val="C00000"/>
              </a:buClr>
              <a:buSzPts val="2000"/>
              <a:buFont typeface="Noto Sans Symbols"/>
              <a:buChar char="❖"/>
            </a:pPr>
            <a:r>
              <a:rPr lang="es-AR" sz="2000" b="0" i="0" u="none" strike="noStrike" cap="none">
                <a:solidFill>
                  <a:srgbClr val="262626"/>
                </a:solidFill>
                <a:latin typeface="Calibri"/>
                <a:ea typeface="Calibri"/>
                <a:cs typeface="Calibri"/>
                <a:sym typeface="Calibri"/>
              </a:rPr>
              <a:t>el tipo de contrato. </a:t>
            </a:r>
            <a:endParaRPr sz="2000" b="0" i="0" u="none" strike="noStrike" cap="none">
              <a:solidFill>
                <a:srgbClr val="262626"/>
              </a:solidFill>
              <a:latin typeface="Calibri"/>
              <a:ea typeface="Calibri"/>
              <a:cs typeface="Calibri"/>
              <a:sym typeface="Calibri"/>
            </a:endParaRPr>
          </a:p>
          <a:p>
            <a:pPr marL="342900" marR="0" lvl="0" indent="-215900" algn="just" rtl="0">
              <a:lnSpc>
                <a:spcPct val="85000"/>
              </a:lnSpc>
              <a:spcBef>
                <a:spcPts val="1301"/>
              </a:spcBef>
              <a:spcAft>
                <a:spcPts val="0"/>
              </a:spcAft>
              <a:buClr>
                <a:srgbClr val="000000"/>
              </a:buClr>
              <a:buSzPts val="2000"/>
              <a:buFont typeface="Noto Sans Symbols"/>
              <a:buNone/>
            </a:pPr>
            <a:endParaRPr sz="2000" b="0" i="0" u="none" strike="noStrike" cap="none">
              <a:solidFill>
                <a:srgbClr val="262626"/>
              </a:solidFill>
              <a:latin typeface="Calibri"/>
              <a:ea typeface="Calibri"/>
              <a:cs typeface="Calibri"/>
              <a:sym typeface="Calibri"/>
            </a:endParaRPr>
          </a:p>
          <a:p>
            <a:pPr marL="0" marR="0" lvl="0" indent="0" algn="just" rtl="0">
              <a:lnSpc>
                <a:spcPct val="85000"/>
              </a:lnSpc>
              <a:spcBef>
                <a:spcPts val="1301"/>
              </a:spcBef>
              <a:spcAft>
                <a:spcPts val="0"/>
              </a:spcAft>
              <a:buClr>
                <a:srgbClr val="000000"/>
              </a:buClr>
              <a:buSzPts val="2000"/>
              <a:buFont typeface="Arial"/>
              <a:buNone/>
            </a:pPr>
            <a:r>
              <a:rPr lang="es-AR" sz="2000" b="0" i="0" u="none" strike="noStrike" cap="none">
                <a:solidFill>
                  <a:srgbClr val="262626"/>
                </a:solidFill>
                <a:latin typeface="Calibri"/>
                <a:ea typeface="Calibri"/>
                <a:cs typeface="Calibri"/>
                <a:sym typeface="Calibri"/>
              </a:rPr>
              <a:t>Esto puede hacer que el precio suba o baje. </a:t>
            </a:r>
            <a:endParaRPr sz="2000" b="0" i="0" u="none" strike="noStrike" cap="none">
              <a:solidFill>
                <a:srgbClr val="262626"/>
              </a:solidFill>
              <a:latin typeface="Calibri"/>
              <a:ea typeface="Calibri"/>
              <a:cs typeface="Calibri"/>
              <a:sym typeface="Calibri"/>
            </a:endParaRPr>
          </a:p>
        </p:txBody>
      </p:sp>
      <p:sp>
        <p:nvSpPr>
          <p:cNvPr id="432" name="Google Shape;432;p44"/>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pic>
        <p:nvPicPr>
          <p:cNvPr id="433" name="Google Shape;433;p44"/>
          <p:cNvPicPr preferRelativeResize="0"/>
          <p:nvPr/>
        </p:nvPicPr>
        <p:blipFill rotWithShape="1">
          <a:blip r:embed="rId3">
            <a:alphaModFix amt="50000"/>
          </a:blip>
          <a:srcRect/>
          <a:stretch/>
        </p:blipFill>
        <p:spPr>
          <a:xfrm>
            <a:off x="6007680" y="3430080"/>
            <a:ext cx="4049640" cy="24094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5"/>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Estimaciones de tiempo</a:t>
            </a:r>
            <a:endParaRPr sz="4000" b="1" i="0" u="none" strike="noStrike" cap="none">
              <a:solidFill>
                <a:schemeClr val="accent5"/>
              </a:solidFill>
              <a:latin typeface="Calibri"/>
              <a:ea typeface="Calibri"/>
              <a:cs typeface="Calibri"/>
              <a:sym typeface="Calibri"/>
            </a:endParaRPr>
          </a:p>
        </p:txBody>
      </p:sp>
      <p:sp>
        <p:nvSpPr>
          <p:cNvPr id="439" name="Google Shape;439;p45"/>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7F7F7F"/>
                </a:solidFill>
                <a:latin typeface="Calibri"/>
                <a:ea typeface="Calibri"/>
                <a:cs typeface="Calibri"/>
                <a:sym typeface="Calibri"/>
              </a:rPr>
              <a:t>36</a:t>
            </a:fld>
            <a:endParaRPr sz="10300" b="0" i="0" u="none" strike="noStrike" cap="none">
              <a:solidFill>
                <a:srgbClr val="7F7F7F"/>
              </a:solidFill>
              <a:latin typeface="Times New Roman"/>
              <a:ea typeface="Times New Roman"/>
              <a:cs typeface="Times New Roman"/>
              <a:sym typeface="Times New Roman"/>
            </a:endParaRPr>
          </a:p>
        </p:txBody>
      </p:sp>
      <p:sp>
        <p:nvSpPr>
          <p:cNvPr id="440" name="Google Shape;440;p45"/>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pic>
        <p:nvPicPr>
          <p:cNvPr id="441" name="Google Shape;441;p45"/>
          <p:cNvPicPr preferRelativeResize="0"/>
          <p:nvPr/>
        </p:nvPicPr>
        <p:blipFill rotWithShape="1">
          <a:blip r:embed="rId3">
            <a:alphaModFix amt="50000"/>
          </a:blip>
          <a:srcRect/>
          <a:stretch/>
        </p:blipFill>
        <p:spPr>
          <a:xfrm>
            <a:off x="1614960" y="2108160"/>
            <a:ext cx="4414320" cy="2174040"/>
          </a:xfrm>
          <a:prstGeom prst="rect">
            <a:avLst/>
          </a:prstGeom>
          <a:noFill/>
          <a:ln>
            <a:noFill/>
          </a:ln>
          <a:effectLst>
            <a:outerShdw blurRad="292100" dist="139498" dir="2700000" algn="tl" rotWithShape="0">
              <a:srgbClr val="333333">
                <a:alpha val="63529"/>
              </a:srgbClr>
            </a:outerShdw>
          </a:effectLst>
        </p:spPr>
      </p:pic>
      <p:pic>
        <p:nvPicPr>
          <p:cNvPr id="442" name="Google Shape;442;p45"/>
          <p:cNvPicPr preferRelativeResize="0"/>
          <p:nvPr/>
        </p:nvPicPr>
        <p:blipFill rotWithShape="1">
          <a:blip r:embed="rId4">
            <a:alphaModFix/>
          </a:blip>
          <a:srcRect/>
          <a:stretch/>
        </p:blipFill>
        <p:spPr>
          <a:xfrm rot="-318872">
            <a:off x="4885079" y="3084473"/>
            <a:ext cx="5386864" cy="2767687"/>
          </a:xfrm>
          <a:prstGeom prst="rect">
            <a:avLst/>
          </a:prstGeom>
          <a:noFill/>
          <a:ln>
            <a:noFill/>
          </a:ln>
          <a:effectLst>
            <a:outerShdw blurRad="149987" dist="250190" dir="8460000" algn="ctr">
              <a:srgbClr val="000000">
                <a:alpha val="27058"/>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6"/>
          <p:cNvSpPr txBox="1"/>
          <p:nvPr/>
        </p:nvSpPr>
        <p:spPr>
          <a:xfrm>
            <a:off x="168840" y="29250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Técnicas de estimación</a:t>
            </a:r>
            <a:endParaRPr sz="4000" b="1" i="0" u="none" strike="noStrike" cap="none">
              <a:solidFill>
                <a:schemeClr val="accent5"/>
              </a:solidFill>
              <a:latin typeface="Calibri"/>
              <a:ea typeface="Calibri"/>
              <a:cs typeface="Calibri"/>
              <a:sym typeface="Calibri"/>
            </a:endParaRPr>
          </a:p>
        </p:txBody>
      </p:sp>
      <p:sp>
        <p:nvSpPr>
          <p:cNvPr id="449" name="Google Shape;449;p46"/>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37</a:t>
            </a:fld>
            <a:endParaRPr sz="10300" b="0" i="0" u="none" strike="noStrike" cap="none">
              <a:solidFill>
                <a:srgbClr val="A5A5A5"/>
              </a:solidFill>
              <a:latin typeface="Times New Roman"/>
              <a:ea typeface="Times New Roman"/>
              <a:cs typeface="Times New Roman"/>
              <a:sym typeface="Times New Roman"/>
            </a:endParaRPr>
          </a:p>
        </p:txBody>
      </p:sp>
      <p:sp>
        <p:nvSpPr>
          <p:cNvPr id="450" name="Google Shape;450;p46"/>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grpSp>
        <p:nvGrpSpPr>
          <p:cNvPr id="451" name="Google Shape;451;p46"/>
          <p:cNvGrpSpPr/>
          <p:nvPr/>
        </p:nvGrpSpPr>
        <p:grpSpPr>
          <a:xfrm>
            <a:off x="252947" y="1725300"/>
            <a:ext cx="11358333" cy="4935600"/>
            <a:chOff x="252947" y="1725300"/>
            <a:chExt cx="11358333" cy="4935600"/>
          </a:xfrm>
        </p:grpSpPr>
        <p:grpSp>
          <p:nvGrpSpPr>
            <p:cNvPr id="452" name="Google Shape;452;p46"/>
            <p:cNvGrpSpPr/>
            <p:nvPr/>
          </p:nvGrpSpPr>
          <p:grpSpPr>
            <a:xfrm>
              <a:off x="252947" y="1725300"/>
              <a:ext cx="8482656" cy="4935600"/>
              <a:chOff x="945" y="0"/>
              <a:chExt cx="7740629" cy="4935600"/>
            </a:xfrm>
          </p:grpSpPr>
          <p:sp>
            <p:nvSpPr>
              <p:cNvPr id="453" name="Google Shape;453;p46"/>
              <p:cNvSpPr/>
              <p:nvPr/>
            </p:nvSpPr>
            <p:spPr>
              <a:xfrm>
                <a:off x="945" y="0"/>
                <a:ext cx="2457342" cy="4935600"/>
              </a:xfrm>
              <a:prstGeom prst="roundRect">
                <a:avLst>
                  <a:gd name="adj" fmla="val 10000"/>
                </a:avLst>
              </a:prstGeom>
              <a:gradFill>
                <a:gsLst>
                  <a:gs pos="0">
                    <a:srgbClr val="E0CCCC"/>
                  </a:gs>
                  <a:gs pos="100000">
                    <a:srgbClr val="F7DFDF"/>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6"/>
              <p:cNvSpPr txBox="1"/>
              <p:nvPr/>
            </p:nvSpPr>
            <p:spPr>
              <a:xfrm>
                <a:off x="945" y="0"/>
                <a:ext cx="2457342" cy="1480680"/>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s-AR" sz="2800" b="0" i="0" u="none" strike="noStrike" cap="none">
                    <a:solidFill>
                      <a:srgbClr val="000000"/>
                    </a:solidFill>
                    <a:latin typeface="Arial"/>
                    <a:ea typeface="Arial"/>
                    <a:cs typeface="Arial"/>
                    <a:sym typeface="Arial"/>
                  </a:rPr>
                  <a:t>Juicio experto</a:t>
                </a:r>
                <a:endParaRPr sz="2800" b="0" i="0" u="none" strike="noStrike" cap="none">
                  <a:solidFill>
                    <a:srgbClr val="000000"/>
                  </a:solidFill>
                  <a:latin typeface="Arial"/>
                  <a:ea typeface="Arial"/>
                  <a:cs typeface="Arial"/>
                  <a:sym typeface="Arial"/>
                </a:endParaRPr>
              </a:p>
            </p:txBody>
          </p:sp>
          <p:sp>
            <p:nvSpPr>
              <p:cNvPr id="455" name="Google Shape;455;p46"/>
              <p:cNvSpPr/>
              <p:nvPr/>
            </p:nvSpPr>
            <p:spPr>
              <a:xfrm>
                <a:off x="246679" y="1480680"/>
                <a:ext cx="1965874" cy="3208140"/>
              </a:xfrm>
              <a:prstGeom prst="roundRect">
                <a:avLst>
                  <a:gd name="adj" fmla="val 10000"/>
                </a:avLst>
              </a:prstGeom>
              <a:gradFill>
                <a:gsLst>
                  <a:gs pos="0">
                    <a:srgbClr val="A74646"/>
                  </a:gs>
                  <a:gs pos="100000">
                    <a:srgbClr val="EDA8A8"/>
                  </a:gs>
                </a:gsLst>
                <a:lin ang="16200000" scaled="0"/>
              </a:gradFill>
              <a:ln>
                <a:noFill/>
              </a:ln>
              <a:effectLst>
                <a:outerShdw blurRad="40000" dist="23000" dir="5400000" rotWithShape="0">
                  <a:srgbClr val="000000">
                    <a:alpha val="3372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46"/>
              <p:cNvSpPr txBox="1"/>
              <p:nvPr/>
            </p:nvSpPr>
            <p:spPr>
              <a:xfrm>
                <a:off x="304257" y="1538258"/>
                <a:ext cx="1850718" cy="3092984"/>
              </a:xfrm>
              <a:prstGeom prst="rect">
                <a:avLst/>
              </a:prstGeom>
              <a:noFill/>
              <a:ln>
                <a:noFill/>
              </a:ln>
            </p:spPr>
            <p:txBody>
              <a:bodyPr spcFirstLastPara="1" wrap="square" lIns="35550" tIns="26650" rIns="35550"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chemeClr val="dk1"/>
                    </a:solidFill>
                    <a:latin typeface="Calibri"/>
                    <a:ea typeface="Calibri"/>
                    <a:cs typeface="Calibri"/>
                    <a:sym typeface="Calibri"/>
                  </a:rPr>
                  <a:t>Consulta a varios expertos. Estiman. Comparan. Discuten</a:t>
                </a:r>
                <a:endParaRPr sz="1400" b="0" i="0" u="none" strike="noStrike" cap="none">
                  <a:solidFill>
                    <a:schemeClr val="dk1"/>
                  </a:solidFill>
                  <a:latin typeface="Calibri"/>
                  <a:ea typeface="Calibri"/>
                  <a:cs typeface="Calibri"/>
                  <a:sym typeface="Calibri"/>
                </a:endParaRPr>
              </a:p>
            </p:txBody>
          </p:sp>
          <p:sp>
            <p:nvSpPr>
              <p:cNvPr id="457" name="Google Shape;457;p46"/>
              <p:cNvSpPr/>
              <p:nvPr/>
            </p:nvSpPr>
            <p:spPr>
              <a:xfrm>
                <a:off x="2642588" y="0"/>
                <a:ext cx="2457342" cy="4935600"/>
              </a:xfrm>
              <a:prstGeom prst="roundRect">
                <a:avLst>
                  <a:gd name="adj" fmla="val 10000"/>
                </a:avLst>
              </a:prstGeom>
              <a:gradFill>
                <a:gsLst>
                  <a:gs pos="0">
                    <a:srgbClr val="E0CCCC"/>
                  </a:gs>
                  <a:gs pos="100000">
                    <a:srgbClr val="F7DFDF"/>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6"/>
              <p:cNvSpPr txBox="1"/>
              <p:nvPr/>
            </p:nvSpPr>
            <p:spPr>
              <a:xfrm>
                <a:off x="2642588" y="0"/>
                <a:ext cx="2457342" cy="1480680"/>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s-AR" sz="2800" b="0" i="0" u="none" strike="noStrike" cap="none">
                    <a:solidFill>
                      <a:srgbClr val="000000"/>
                    </a:solidFill>
                    <a:latin typeface="Arial"/>
                    <a:ea typeface="Arial"/>
                    <a:cs typeface="Arial"/>
                    <a:sym typeface="Arial"/>
                  </a:rPr>
                  <a:t>Técnica Delphi</a:t>
                </a:r>
                <a:endParaRPr sz="1400" b="0" i="0" u="none" strike="noStrike" cap="none">
                  <a:solidFill>
                    <a:srgbClr val="000000"/>
                  </a:solidFill>
                  <a:latin typeface="Arial"/>
                  <a:ea typeface="Arial"/>
                  <a:cs typeface="Arial"/>
                  <a:sym typeface="Arial"/>
                </a:endParaRPr>
              </a:p>
            </p:txBody>
          </p:sp>
          <p:sp>
            <p:nvSpPr>
              <p:cNvPr id="459" name="Google Shape;459;p46"/>
              <p:cNvSpPr/>
              <p:nvPr/>
            </p:nvSpPr>
            <p:spPr>
              <a:xfrm>
                <a:off x="2888322" y="1480680"/>
                <a:ext cx="1965874" cy="3208140"/>
              </a:xfrm>
              <a:prstGeom prst="roundRect">
                <a:avLst>
                  <a:gd name="adj" fmla="val 10000"/>
                </a:avLst>
              </a:prstGeom>
              <a:gradFill>
                <a:gsLst>
                  <a:gs pos="0">
                    <a:srgbClr val="FF8401"/>
                  </a:gs>
                  <a:gs pos="100000">
                    <a:srgbClr val="FFB374"/>
                  </a:gs>
                </a:gsLst>
                <a:lin ang="16200000" scaled="0"/>
              </a:gradFill>
              <a:ln>
                <a:noFill/>
              </a:ln>
              <a:effectLst>
                <a:outerShdw blurRad="40000" dist="23000" dir="5400000" rotWithShape="0">
                  <a:srgbClr val="000000">
                    <a:alpha val="3372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6"/>
              <p:cNvSpPr txBox="1"/>
              <p:nvPr/>
            </p:nvSpPr>
            <p:spPr>
              <a:xfrm>
                <a:off x="3003478" y="1538258"/>
                <a:ext cx="1850718" cy="3092984"/>
              </a:xfrm>
              <a:prstGeom prst="rect">
                <a:avLst/>
              </a:prstGeom>
              <a:noFill/>
              <a:ln>
                <a:noFill/>
              </a:ln>
            </p:spPr>
            <p:txBody>
              <a:bodyPr spcFirstLastPara="1" wrap="square" lIns="35550" tIns="26650" rIns="35550"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rgbClr val="000000"/>
                    </a:solidFill>
                    <a:latin typeface="Calibri"/>
                    <a:ea typeface="Calibri"/>
                    <a:cs typeface="Calibri"/>
                    <a:sym typeface="Calibri"/>
                  </a:rPr>
                  <a:t>Sucesivas rondas.  Anónimas. Consenso</a:t>
                </a:r>
                <a:endParaRPr sz="1400" b="0" i="0" u="none" strike="noStrike" cap="none">
                  <a:solidFill>
                    <a:srgbClr val="000000"/>
                  </a:solidFill>
                  <a:latin typeface="Calibri"/>
                  <a:ea typeface="Calibri"/>
                  <a:cs typeface="Calibri"/>
                  <a:sym typeface="Calibri"/>
                </a:endParaRPr>
              </a:p>
            </p:txBody>
          </p:sp>
          <p:sp>
            <p:nvSpPr>
              <p:cNvPr id="461" name="Google Shape;461;p46"/>
              <p:cNvSpPr/>
              <p:nvPr/>
            </p:nvSpPr>
            <p:spPr>
              <a:xfrm>
                <a:off x="5284232" y="0"/>
                <a:ext cx="2457342" cy="4935600"/>
              </a:xfrm>
              <a:prstGeom prst="roundRect">
                <a:avLst>
                  <a:gd name="adj" fmla="val 10000"/>
                </a:avLst>
              </a:prstGeom>
              <a:gradFill>
                <a:gsLst>
                  <a:gs pos="0">
                    <a:srgbClr val="E0CCCC"/>
                  </a:gs>
                  <a:gs pos="100000">
                    <a:srgbClr val="F7DFDF"/>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6"/>
              <p:cNvSpPr txBox="1"/>
              <p:nvPr/>
            </p:nvSpPr>
            <p:spPr>
              <a:xfrm>
                <a:off x="5284232" y="0"/>
                <a:ext cx="2457342" cy="1480680"/>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s-AR" sz="2800" b="0" i="0" u="none" strike="noStrike" cap="none">
                    <a:solidFill>
                      <a:srgbClr val="000000"/>
                    </a:solidFill>
                    <a:latin typeface="Arial"/>
                    <a:ea typeface="Arial"/>
                    <a:cs typeface="Arial"/>
                    <a:sym typeface="Arial"/>
                  </a:rPr>
                  <a:t>División de Trabajo</a:t>
                </a:r>
                <a:endParaRPr sz="1400" b="0" i="0" u="none" strike="noStrike" cap="none">
                  <a:solidFill>
                    <a:srgbClr val="000000"/>
                  </a:solidFill>
                  <a:latin typeface="Arial"/>
                  <a:ea typeface="Arial"/>
                  <a:cs typeface="Arial"/>
                  <a:sym typeface="Arial"/>
                </a:endParaRPr>
              </a:p>
            </p:txBody>
          </p:sp>
          <p:sp>
            <p:nvSpPr>
              <p:cNvPr id="463" name="Google Shape;463;p46"/>
              <p:cNvSpPr/>
              <p:nvPr/>
            </p:nvSpPr>
            <p:spPr>
              <a:xfrm>
                <a:off x="5529966" y="1480680"/>
                <a:ext cx="1965874" cy="3208140"/>
              </a:xfrm>
              <a:prstGeom prst="roundRect">
                <a:avLst>
                  <a:gd name="adj" fmla="val 10000"/>
                </a:avLst>
              </a:prstGeom>
              <a:gradFill>
                <a:gsLst>
                  <a:gs pos="0">
                    <a:srgbClr val="8D653C"/>
                  </a:gs>
                  <a:gs pos="100000">
                    <a:srgbClr val="DEC2AD"/>
                  </a:gs>
                </a:gsLst>
                <a:lin ang="16200000" scaled="0"/>
              </a:gradFill>
              <a:ln>
                <a:noFill/>
              </a:ln>
              <a:effectLst>
                <a:outerShdw blurRad="40000" dist="23000" dir="5400000" rotWithShape="0">
                  <a:srgbClr val="000000">
                    <a:alpha val="3372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6"/>
              <p:cNvSpPr txBox="1"/>
              <p:nvPr/>
            </p:nvSpPr>
            <p:spPr>
              <a:xfrm>
                <a:off x="5587544" y="1538258"/>
                <a:ext cx="1850718" cy="3092984"/>
              </a:xfrm>
              <a:prstGeom prst="rect">
                <a:avLst/>
              </a:prstGeom>
              <a:noFill/>
              <a:ln>
                <a:noFill/>
              </a:ln>
            </p:spPr>
            <p:txBody>
              <a:bodyPr spcFirstLastPara="1" wrap="square" lIns="35550" tIns="26650" rIns="35550"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rgbClr val="000000"/>
                    </a:solidFill>
                    <a:latin typeface="Calibri"/>
                    <a:ea typeface="Calibri"/>
                    <a:cs typeface="Calibri"/>
                    <a:sym typeface="Calibri"/>
                  </a:rPr>
                  <a:t>Jerárquica hacia arriba</a:t>
                </a:r>
                <a:endParaRPr sz="1400" b="0" i="0" u="none" strike="noStrike" cap="none">
                  <a:solidFill>
                    <a:srgbClr val="000000"/>
                  </a:solidFill>
                  <a:latin typeface="Calibri"/>
                  <a:ea typeface="Calibri"/>
                  <a:cs typeface="Calibri"/>
                  <a:sym typeface="Calibri"/>
                </a:endParaRPr>
              </a:p>
            </p:txBody>
          </p:sp>
        </p:grpSp>
        <p:sp>
          <p:nvSpPr>
            <p:cNvPr id="465" name="Google Shape;465;p46"/>
            <p:cNvSpPr/>
            <p:nvPr/>
          </p:nvSpPr>
          <p:spPr>
            <a:xfrm>
              <a:off x="8918374" y="1725300"/>
              <a:ext cx="2692906" cy="4935600"/>
            </a:xfrm>
            <a:prstGeom prst="roundRect">
              <a:avLst>
                <a:gd name="adj" fmla="val 10000"/>
              </a:avLst>
            </a:prstGeom>
            <a:gradFill>
              <a:gsLst>
                <a:gs pos="0">
                  <a:srgbClr val="E0CCCC"/>
                </a:gs>
                <a:gs pos="100000">
                  <a:srgbClr val="F7DFDF"/>
                </a:gs>
              </a:gsLst>
              <a:lin ang="162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6"/>
            <p:cNvSpPr txBox="1"/>
            <p:nvPr/>
          </p:nvSpPr>
          <p:spPr>
            <a:xfrm>
              <a:off x="8902498" y="1725300"/>
              <a:ext cx="2692906" cy="1480680"/>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s-AR" sz="2800" b="0" i="0" u="none" strike="noStrike" cap="none">
                  <a:solidFill>
                    <a:srgbClr val="000000"/>
                  </a:solidFill>
                  <a:latin typeface="Arial"/>
                  <a:ea typeface="Arial"/>
                  <a:cs typeface="Arial"/>
                  <a:sym typeface="Arial"/>
                </a:rPr>
                <a:t>Planning Poker</a:t>
              </a:r>
              <a:endParaRPr sz="1400" b="0" i="0" u="none" strike="noStrike" cap="none">
                <a:solidFill>
                  <a:srgbClr val="000000"/>
                </a:solidFill>
                <a:latin typeface="Arial"/>
                <a:ea typeface="Arial"/>
                <a:cs typeface="Arial"/>
                <a:sym typeface="Arial"/>
              </a:endParaRPr>
            </a:p>
          </p:txBody>
        </p:sp>
        <p:sp>
          <p:nvSpPr>
            <p:cNvPr id="467" name="Google Shape;467;p46"/>
            <p:cNvSpPr/>
            <p:nvPr/>
          </p:nvSpPr>
          <p:spPr>
            <a:xfrm>
              <a:off x="9234886" y="3321136"/>
              <a:ext cx="2154325" cy="3208140"/>
            </a:xfrm>
            <a:prstGeom prst="roundRect">
              <a:avLst>
                <a:gd name="adj" fmla="val 10000"/>
              </a:avLst>
            </a:prstGeom>
            <a:gradFill>
              <a:gsLst>
                <a:gs pos="0">
                  <a:srgbClr val="8D653C"/>
                </a:gs>
                <a:gs pos="100000">
                  <a:srgbClr val="DEC2AD"/>
                </a:gs>
              </a:gsLst>
              <a:lin ang="16200000" scaled="0"/>
            </a:gradFill>
            <a:ln>
              <a:noFill/>
            </a:ln>
            <a:effectLst>
              <a:outerShdw blurRad="40000" dist="23000" dir="5400000" rotWithShape="0">
                <a:srgbClr val="000000">
                  <a:alpha val="3372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6"/>
            <p:cNvSpPr txBox="1"/>
            <p:nvPr/>
          </p:nvSpPr>
          <p:spPr>
            <a:xfrm>
              <a:off x="9234886" y="3321136"/>
              <a:ext cx="2028130" cy="3092984"/>
            </a:xfrm>
            <a:prstGeom prst="rect">
              <a:avLst/>
            </a:prstGeom>
            <a:noFill/>
            <a:ln>
              <a:noFill/>
            </a:ln>
          </p:spPr>
          <p:txBody>
            <a:bodyPr spcFirstLastPara="1" wrap="square" lIns="35550" tIns="26650" rIns="35550"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s-AR" sz="1400" b="0" i="0" u="none" strike="noStrike" cap="none">
                  <a:solidFill>
                    <a:srgbClr val="000000"/>
                  </a:solidFill>
                  <a:latin typeface="Calibri"/>
                  <a:ea typeface="Calibri"/>
                  <a:cs typeface="Calibri"/>
                  <a:sym typeface="Calibri"/>
                </a:rPr>
                <a:t>Basada en consenso, incluye todo el equipo de desarrollo, iterativa</a:t>
              </a:r>
              <a:endParaRPr sz="14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238efec14d4_0_0"/>
          <p:cNvSpPr txBox="1"/>
          <p:nvPr/>
        </p:nvSpPr>
        <p:spPr>
          <a:xfrm>
            <a:off x="623520" y="643320"/>
            <a:ext cx="10772400" cy="11289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Técnicas de estimación- </a:t>
            </a:r>
            <a:r>
              <a:rPr lang="es-AR" sz="2800" b="1" i="0" u="none" strike="noStrike" cap="none">
                <a:solidFill>
                  <a:schemeClr val="accent5"/>
                </a:solidFill>
                <a:latin typeface="Arial"/>
                <a:ea typeface="Arial"/>
                <a:cs typeface="Arial"/>
                <a:sym typeface="Arial"/>
              </a:rPr>
              <a:t>Juicio experto</a:t>
            </a:r>
            <a:endParaRPr sz="4000" b="1" i="0" u="none" strike="noStrike" cap="none">
              <a:solidFill>
                <a:schemeClr val="accent5"/>
              </a:solidFill>
              <a:latin typeface="Calibri"/>
              <a:ea typeface="Calibri"/>
              <a:cs typeface="Calibri"/>
              <a:sym typeface="Calibri"/>
            </a:endParaRPr>
          </a:p>
        </p:txBody>
      </p:sp>
      <p:sp>
        <p:nvSpPr>
          <p:cNvPr id="475" name="Google Shape;475;g238efec14d4_0_0"/>
          <p:cNvSpPr txBox="1"/>
          <p:nvPr/>
        </p:nvSpPr>
        <p:spPr>
          <a:xfrm>
            <a:off x="9249480" y="2852640"/>
            <a:ext cx="2925600" cy="1048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38</a:t>
            </a:fld>
            <a:endParaRPr sz="10300" b="0" i="0" u="none" strike="noStrike" cap="none">
              <a:solidFill>
                <a:srgbClr val="A5A5A5"/>
              </a:solidFill>
              <a:latin typeface="Times New Roman"/>
              <a:ea typeface="Times New Roman"/>
              <a:cs typeface="Times New Roman"/>
              <a:sym typeface="Times New Roman"/>
            </a:endParaRPr>
          </a:p>
        </p:txBody>
      </p:sp>
      <p:sp>
        <p:nvSpPr>
          <p:cNvPr id="476" name="Google Shape;476;g238efec14d4_0_0"/>
          <p:cNvSpPr txBox="1"/>
          <p:nvPr/>
        </p:nvSpPr>
        <p:spPr>
          <a:xfrm>
            <a:off x="168840" y="6554520"/>
            <a:ext cx="2154600" cy="212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sp>
        <p:nvSpPr>
          <p:cNvPr id="477" name="Google Shape;477;g238efec14d4_0_0"/>
          <p:cNvSpPr txBox="1"/>
          <p:nvPr/>
        </p:nvSpPr>
        <p:spPr>
          <a:xfrm>
            <a:off x="841331" y="1836992"/>
            <a:ext cx="9870949" cy="3508623"/>
          </a:xfrm>
          <a:prstGeom prst="rect">
            <a:avLst/>
          </a:prstGeom>
          <a:noFill/>
          <a:ln>
            <a:noFill/>
          </a:ln>
        </p:spPr>
        <p:txBody>
          <a:bodyPr spcFirstLastPara="1" wrap="square" lIns="91425" tIns="91425" rIns="91425" bIns="91425" anchor="t" anchorCtr="0">
            <a:spAutoFit/>
          </a:bodyPr>
          <a:lstStyle/>
          <a:p>
            <a:pPr marL="173038" marR="0" lvl="0" indent="0" algn="l" rtl="0">
              <a:lnSpc>
                <a:spcPct val="100000"/>
              </a:lnSpc>
              <a:spcBef>
                <a:spcPts val="0"/>
              </a:spcBef>
              <a:spcAft>
                <a:spcPts val="0"/>
              </a:spcAft>
              <a:buClr>
                <a:srgbClr val="000000"/>
              </a:buClr>
              <a:buSzPts val="2000"/>
              <a:buFont typeface="Arial"/>
              <a:buNone/>
            </a:pPr>
            <a:r>
              <a:rPr lang="es-AR" sz="2400" b="0" i="0" u="none" strike="noStrike" cap="none">
                <a:solidFill>
                  <a:schemeClr val="dk1"/>
                </a:solidFill>
                <a:latin typeface="Calibri"/>
                <a:ea typeface="Calibri"/>
                <a:cs typeface="Calibri"/>
                <a:sym typeface="Calibri"/>
              </a:rPr>
              <a:t>Se basa en la opinión y el conocimiento acumulado de un individuo o grupos que poseen experiencia y pericia relevante en el desarrollo de software, tecnologías específicas, dominios de negocio o gestión de proyectos.</a:t>
            </a:r>
            <a:endParaRPr/>
          </a:p>
          <a:p>
            <a:pPr marL="173038" marR="0" lvl="0" indent="0" algn="l" rtl="0">
              <a:lnSpc>
                <a:spcPct val="100000"/>
              </a:lnSpc>
              <a:spcBef>
                <a:spcPts val="0"/>
              </a:spcBef>
              <a:spcAft>
                <a:spcPts val="0"/>
              </a:spcAft>
              <a:buClr>
                <a:srgbClr val="000000"/>
              </a:buClr>
              <a:buSzPts val="2000"/>
              <a:buFont typeface="Arial"/>
              <a:buNone/>
            </a:pPr>
            <a:endParaRPr sz="2400" b="0" i="0" u="none" strike="noStrike" cap="none">
              <a:solidFill>
                <a:schemeClr val="dk1"/>
              </a:solidFill>
              <a:latin typeface="Calibri"/>
              <a:ea typeface="Calibri"/>
              <a:cs typeface="Calibri"/>
              <a:sym typeface="Calibri"/>
            </a:endParaRPr>
          </a:p>
          <a:p>
            <a:pPr marL="173038" marR="0" lvl="0" indent="0" algn="l" rtl="0">
              <a:lnSpc>
                <a:spcPct val="100000"/>
              </a:lnSpc>
              <a:spcBef>
                <a:spcPts val="0"/>
              </a:spcBef>
              <a:spcAft>
                <a:spcPts val="0"/>
              </a:spcAft>
              <a:buClr>
                <a:srgbClr val="000000"/>
              </a:buClr>
              <a:buSzPts val="2000"/>
              <a:buFont typeface="Arial"/>
              <a:buNone/>
            </a:pPr>
            <a:endParaRPr sz="2400" b="0" i="0" u="none" strike="noStrike" cap="none">
              <a:solidFill>
                <a:schemeClr val="dk1"/>
              </a:solidFill>
              <a:latin typeface="Calibri"/>
              <a:ea typeface="Calibri"/>
              <a:cs typeface="Calibri"/>
              <a:sym typeface="Calibri"/>
            </a:endParaRPr>
          </a:p>
          <a:p>
            <a:pPr marL="173038" marR="0" lvl="0" indent="0" algn="l" rtl="0">
              <a:lnSpc>
                <a:spcPct val="100000"/>
              </a:lnSpc>
              <a:spcBef>
                <a:spcPts val="0"/>
              </a:spcBef>
              <a:spcAft>
                <a:spcPts val="0"/>
              </a:spcAft>
              <a:buClr>
                <a:srgbClr val="000000"/>
              </a:buClr>
              <a:buSzPts val="2000"/>
              <a:buFont typeface="Arial"/>
              <a:buNone/>
            </a:pPr>
            <a:r>
              <a:rPr lang="es-AR" sz="2400" b="0" i="0" u="none" strike="noStrike" cap="none">
                <a:solidFill>
                  <a:schemeClr val="dk1"/>
                </a:solidFill>
                <a:latin typeface="Calibri"/>
                <a:ea typeface="Calibri"/>
                <a:cs typeface="Calibri"/>
                <a:sym typeface="Calibri"/>
              </a:rPr>
              <a:t>Consiste en solicitar a una o varias personas consideradas </a:t>
            </a:r>
            <a:r>
              <a:rPr lang="es-AR" sz="2400" b="1" i="0" u="none" strike="noStrike" cap="none">
                <a:solidFill>
                  <a:schemeClr val="dk1"/>
                </a:solidFill>
                <a:latin typeface="Calibri"/>
                <a:ea typeface="Calibri"/>
                <a:cs typeface="Calibri"/>
                <a:sym typeface="Calibri"/>
              </a:rPr>
              <a:t>"expertas" </a:t>
            </a:r>
            <a:r>
              <a:rPr lang="es-AR" sz="2400" b="0" i="0" u="none" strike="noStrike" cap="none">
                <a:solidFill>
                  <a:schemeClr val="dk1"/>
                </a:solidFill>
                <a:latin typeface="Calibri"/>
                <a:ea typeface="Calibri"/>
                <a:cs typeface="Calibri"/>
                <a:sym typeface="Calibri"/>
              </a:rPr>
              <a:t>que proporcionen una estimación del esfuerzo, tiempo, costo o complejidad necesaria para completar una tarea, característica, módulo o proyecto de software determinado. Los expertos en general no son anónimos.</a:t>
            </a:r>
            <a:endParaRPr sz="2400" b="0" i="0" u="none" strike="noStrike" cap="none">
              <a:solidFill>
                <a:schemeClr val="dk1"/>
              </a:solidFill>
              <a:latin typeface="Calibri"/>
              <a:ea typeface="Calibri"/>
              <a:cs typeface="Calibri"/>
              <a:sym typeface="Calibri"/>
            </a:endParaRPr>
          </a:p>
        </p:txBody>
      </p:sp>
      <p:sp>
        <p:nvSpPr>
          <p:cNvPr id="478" name="Google Shape;478;g238efec14d4_0_0"/>
          <p:cNvSpPr txBox="1"/>
          <p:nvPr/>
        </p:nvSpPr>
        <p:spPr>
          <a:xfrm>
            <a:off x="7003831" y="6292910"/>
            <a:ext cx="48833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Sommerville, I. (2016). </a:t>
            </a:r>
            <a:r>
              <a:rPr lang="es-AR" sz="1400" b="0" i="1" u="none" strike="noStrike" cap="none">
                <a:solidFill>
                  <a:srgbClr val="000000"/>
                </a:solidFill>
                <a:latin typeface="Arial"/>
                <a:ea typeface="Arial"/>
                <a:cs typeface="Arial"/>
                <a:sym typeface="Arial"/>
              </a:rPr>
              <a:t>Software Engineering</a:t>
            </a:r>
            <a:r>
              <a:rPr lang="es-AR" sz="1400" b="0" i="0" u="none" strike="noStrike" cap="none">
                <a:solidFill>
                  <a:srgbClr val="000000"/>
                </a:solidFill>
                <a:latin typeface="Arial"/>
                <a:ea typeface="Arial"/>
                <a:cs typeface="Arial"/>
                <a:sym typeface="Arial"/>
              </a:rPr>
              <a:t> (10th ed.). Pearson Education Limited.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9"/>
          <p:cNvSpPr txBox="1"/>
          <p:nvPr/>
        </p:nvSpPr>
        <p:spPr>
          <a:xfrm>
            <a:off x="573528" y="1945649"/>
            <a:ext cx="3664701" cy="3241206"/>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Técnicas de estimación-</a:t>
            </a:r>
            <a:endParaRPr/>
          </a:p>
          <a:p>
            <a:pPr marL="0" marR="0" lvl="0" indent="0" algn="l" rtl="0">
              <a:lnSpc>
                <a:spcPct val="85000"/>
              </a:lnSpc>
              <a:spcBef>
                <a:spcPts val="0"/>
              </a:spcBef>
              <a:spcAft>
                <a:spcPts val="0"/>
              </a:spcAft>
              <a:buClr>
                <a:srgbClr val="000000"/>
              </a:buClr>
              <a:buSzPts val="4000"/>
              <a:buFont typeface="Arial"/>
              <a:buNone/>
            </a:pPr>
            <a:endParaRPr sz="4000" b="1" i="0" u="none" strike="noStrike" cap="none">
              <a:solidFill>
                <a:schemeClr val="accent5"/>
              </a:solidFill>
              <a:latin typeface="Calibri"/>
              <a:ea typeface="Calibri"/>
              <a:cs typeface="Calibri"/>
              <a:sym typeface="Calibri"/>
            </a:endParaRPr>
          </a:p>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Proceso de estimación por </a:t>
            </a:r>
            <a:r>
              <a:rPr lang="es-AR" sz="2800" b="1" i="0" u="none" strike="noStrike" cap="none">
                <a:solidFill>
                  <a:schemeClr val="accent5"/>
                </a:solidFill>
                <a:latin typeface="Arial"/>
                <a:ea typeface="Arial"/>
                <a:cs typeface="Arial"/>
                <a:sym typeface="Arial"/>
              </a:rPr>
              <a:t>Juicio experto</a:t>
            </a:r>
            <a:endParaRPr sz="4000" b="1" i="0" u="none" strike="noStrike" cap="none">
              <a:solidFill>
                <a:schemeClr val="accent5"/>
              </a:solidFill>
              <a:latin typeface="Calibri"/>
              <a:ea typeface="Calibri"/>
              <a:cs typeface="Calibri"/>
              <a:sym typeface="Calibri"/>
            </a:endParaRPr>
          </a:p>
        </p:txBody>
      </p:sp>
      <p:sp>
        <p:nvSpPr>
          <p:cNvPr id="485" name="Google Shape;485;p29"/>
          <p:cNvSpPr txBox="1"/>
          <p:nvPr/>
        </p:nvSpPr>
        <p:spPr>
          <a:xfrm>
            <a:off x="9249480" y="2852640"/>
            <a:ext cx="2925600" cy="1048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39</a:t>
            </a:fld>
            <a:endParaRPr sz="10300" b="0" i="0" u="none" strike="noStrike" cap="none">
              <a:solidFill>
                <a:srgbClr val="A5A5A5"/>
              </a:solidFill>
              <a:latin typeface="Times New Roman"/>
              <a:ea typeface="Times New Roman"/>
              <a:cs typeface="Times New Roman"/>
              <a:sym typeface="Times New Roman"/>
            </a:endParaRPr>
          </a:p>
        </p:txBody>
      </p:sp>
      <p:sp>
        <p:nvSpPr>
          <p:cNvPr id="486" name="Google Shape;486;p29"/>
          <p:cNvSpPr txBox="1"/>
          <p:nvPr/>
        </p:nvSpPr>
        <p:spPr>
          <a:xfrm>
            <a:off x="168840" y="6554520"/>
            <a:ext cx="2154600" cy="212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pic>
        <p:nvPicPr>
          <p:cNvPr id="487" name="Google Shape;487;p29" descr="Diagrama&#10;&#10;El contenido generado por IA puede ser incorrecto."/>
          <p:cNvPicPr preferRelativeResize="0"/>
          <p:nvPr/>
        </p:nvPicPr>
        <p:blipFill rotWithShape="1">
          <a:blip r:embed="rId3">
            <a:alphaModFix/>
          </a:blip>
          <a:srcRect t="14197"/>
          <a:stretch/>
        </p:blipFill>
        <p:spPr>
          <a:xfrm>
            <a:off x="5186854" y="0"/>
            <a:ext cx="6988225" cy="6767220"/>
          </a:xfrm>
          <a:prstGeom prst="rect">
            <a:avLst/>
          </a:prstGeom>
          <a:noFill/>
          <a:ln>
            <a:noFill/>
          </a:ln>
        </p:spPr>
      </p:pic>
      <p:sp>
        <p:nvSpPr>
          <p:cNvPr id="488" name="Google Shape;488;p29"/>
          <p:cNvSpPr txBox="1"/>
          <p:nvPr/>
        </p:nvSpPr>
        <p:spPr>
          <a:xfrm>
            <a:off x="5460857" y="6137650"/>
            <a:ext cx="56205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Sommerville, I. (2016). </a:t>
            </a:r>
            <a:r>
              <a:rPr lang="es-AR" sz="1400" b="0" i="1" u="none" strike="noStrike" cap="none">
                <a:solidFill>
                  <a:srgbClr val="000000"/>
                </a:solidFill>
                <a:latin typeface="Arial"/>
                <a:ea typeface="Arial"/>
                <a:cs typeface="Arial"/>
                <a:sym typeface="Arial"/>
              </a:rPr>
              <a:t>Software Engineering</a:t>
            </a:r>
            <a:r>
              <a:rPr lang="es-AR" sz="1400" b="0" i="0" u="none" strike="noStrike" cap="none">
                <a:solidFill>
                  <a:srgbClr val="000000"/>
                </a:solidFill>
                <a:latin typeface="Arial"/>
                <a:ea typeface="Arial"/>
                <a:cs typeface="Arial"/>
                <a:sym typeface="Arial"/>
              </a:rPr>
              <a:t> (10th ed.). Pearson Education Limited.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5"/>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 – Definiciones </a:t>
            </a:r>
            <a:endParaRPr>
              <a:solidFill>
                <a:schemeClr val="accent5"/>
              </a:solidFill>
            </a:endParaRPr>
          </a:p>
        </p:txBody>
      </p:sp>
      <p:sp>
        <p:nvSpPr>
          <p:cNvPr id="89" name="Google Shape;89;p5"/>
          <p:cNvSpPr txBox="1">
            <a:spLocks noGrp="1"/>
          </p:cNvSpPr>
          <p:nvPr>
            <p:ph type="body" idx="1"/>
          </p:nvPr>
        </p:nvSpPr>
        <p:spPr>
          <a:xfrm>
            <a:off x="10029825" y="6551613"/>
            <a:ext cx="2162175" cy="306387"/>
          </a:xfrm>
          <a:prstGeom prst="rect">
            <a:avLst/>
          </a:prstGeom>
          <a:noFill/>
          <a:ln>
            <a:noFill/>
          </a:ln>
        </p:spPr>
        <p:txBody>
          <a:bodyPr spcFirstLastPara="1" wrap="square" lIns="91425" tIns="45700" rIns="91425" bIns="45700" anchor="t" anchorCtr="0">
            <a:normAutofit fontScale="85000" lnSpcReduction="20000"/>
          </a:bodyPr>
          <a:lstStyle/>
          <a:p>
            <a:pPr marL="91440" lvl="0" indent="-129540" algn="l" rtl="0">
              <a:lnSpc>
                <a:spcPct val="85000"/>
              </a:lnSpc>
              <a:spcBef>
                <a:spcPts val="0"/>
              </a:spcBef>
              <a:spcAft>
                <a:spcPts val="0"/>
              </a:spcAft>
              <a:buClr>
                <a:srgbClr val="C00000"/>
              </a:buClr>
              <a:buSzPct val="100000"/>
              <a:buFont typeface="Arial"/>
              <a:buChar char="»"/>
            </a:pPr>
            <a:r>
              <a:rPr lang="es-AR">
                <a:solidFill>
                  <a:schemeClr val="dk1"/>
                </a:solidFill>
              </a:rPr>
              <a:t>Pressman Cap. 23</a:t>
            </a:r>
            <a:endParaRPr/>
          </a:p>
          <a:p>
            <a:pPr marL="91440" lvl="0" indent="0" algn="l" rtl="0">
              <a:lnSpc>
                <a:spcPct val="85000"/>
              </a:lnSpc>
              <a:spcBef>
                <a:spcPts val="1300"/>
              </a:spcBef>
              <a:spcAft>
                <a:spcPts val="0"/>
              </a:spcAft>
              <a:buClr>
                <a:srgbClr val="C00000"/>
              </a:buClr>
              <a:buSzPct val="100000"/>
              <a:buFont typeface="Arial"/>
              <a:buNone/>
            </a:pPr>
            <a:endParaRPr/>
          </a:p>
        </p:txBody>
      </p:sp>
      <p:pic>
        <p:nvPicPr>
          <p:cNvPr id="90" name="Google Shape;90;p5" descr="Resultado de imagen para medicion"/>
          <p:cNvPicPr preferRelativeResize="0"/>
          <p:nvPr/>
        </p:nvPicPr>
        <p:blipFill rotWithShape="1">
          <a:blip r:embed="rId3">
            <a:alphaModFix/>
          </a:blip>
          <a:srcRect t="4582" r="8647"/>
          <a:stretch/>
        </p:blipFill>
        <p:spPr>
          <a:xfrm>
            <a:off x="7047428" y="2545333"/>
            <a:ext cx="2088232" cy="1183853"/>
          </a:xfrm>
          <a:prstGeom prst="rect">
            <a:avLst/>
          </a:prstGeom>
          <a:noFill/>
          <a:ln>
            <a:noFill/>
          </a:ln>
        </p:spPr>
      </p:pic>
      <p:graphicFrame>
        <p:nvGraphicFramePr>
          <p:cNvPr id="91" name="Google Shape;91;p5"/>
          <p:cNvGraphicFramePr/>
          <p:nvPr/>
        </p:nvGraphicFramePr>
        <p:xfrm>
          <a:off x="798870" y="2101645"/>
          <a:ext cx="9903600" cy="3318400"/>
        </p:xfrm>
        <a:graphic>
          <a:graphicData uri="http://schemas.openxmlformats.org/drawingml/2006/table">
            <a:tbl>
              <a:tblPr firstRow="1" bandRow="1">
                <a:noFill/>
                <a:tableStyleId>{A949A538-5536-436B-AE72-B78B93071082}</a:tableStyleId>
              </a:tblPr>
              <a:tblGrid>
                <a:gridCol w="4951800">
                  <a:extLst>
                    <a:ext uri="{9D8B030D-6E8A-4147-A177-3AD203B41FA5}">
                      <a16:colId xmlns:a16="http://schemas.microsoft.com/office/drawing/2014/main" val="20000"/>
                    </a:ext>
                  </a:extLst>
                </a:gridCol>
                <a:gridCol w="4951800">
                  <a:extLst>
                    <a:ext uri="{9D8B030D-6E8A-4147-A177-3AD203B41FA5}">
                      <a16:colId xmlns:a16="http://schemas.microsoft.com/office/drawing/2014/main" val="20001"/>
                    </a:ext>
                  </a:extLst>
                </a:gridCol>
              </a:tblGrid>
              <a:tr h="1659200">
                <a:tc>
                  <a:txBody>
                    <a:bodyPr/>
                    <a:lstStyle/>
                    <a:p>
                      <a:pPr marL="0" marR="0" lvl="0" indent="0" algn="l" rtl="0">
                        <a:lnSpc>
                          <a:spcPct val="100000"/>
                        </a:lnSpc>
                        <a:spcBef>
                          <a:spcPts val="0"/>
                        </a:spcBef>
                        <a:spcAft>
                          <a:spcPts val="0"/>
                        </a:spcAft>
                        <a:buClr>
                          <a:srgbClr val="000000"/>
                        </a:buClr>
                        <a:buSzPts val="2400"/>
                        <a:buFont typeface="Arial"/>
                        <a:buNone/>
                      </a:pPr>
                      <a:r>
                        <a:rPr lang="es-AR" sz="2400" u="none" strike="noStrike" cap="none">
                          <a:latin typeface="Calibri"/>
                          <a:ea typeface="Calibri"/>
                          <a:cs typeface="Calibri"/>
                          <a:sym typeface="Calibri"/>
                        </a:rPr>
                        <a:t>Medida </a:t>
                      </a:r>
                      <a:endParaRPr sz="1400" u="none" strike="noStrike" cap="none"/>
                    </a:p>
                    <a:p>
                      <a:pPr marL="0" marR="0" lvl="0" indent="0" algn="l" rtl="0">
                        <a:lnSpc>
                          <a:spcPct val="100000"/>
                        </a:lnSpc>
                        <a:spcBef>
                          <a:spcPts val="0"/>
                        </a:spcBef>
                        <a:spcAft>
                          <a:spcPts val="0"/>
                        </a:spcAft>
                        <a:buClr>
                          <a:schemeClr val="dk1"/>
                        </a:buClr>
                        <a:buSzPts val="2400"/>
                        <a:buFont typeface="Calibri"/>
                        <a:buNone/>
                      </a:pPr>
                      <a:endParaRPr sz="2400" u="none" strike="noStrike" cap="none">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s-AR" sz="2400" u="none" strike="noStrike" cap="none">
                          <a:latin typeface="Calibri"/>
                          <a:ea typeface="Calibri"/>
                          <a:cs typeface="Calibri"/>
                          <a:sym typeface="Calibri"/>
                        </a:rPr>
                        <a:t>Medición</a:t>
                      </a:r>
                      <a:endParaRPr sz="24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2400"/>
                        <a:buFont typeface="Calibri"/>
                        <a:buNone/>
                      </a:pPr>
                      <a:endParaRPr sz="24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1659200">
                <a:tc>
                  <a:txBody>
                    <a:bodyPr/>
                    <a:lstStyle/>
                    <a:p>
                      <a:pPr marL="0" marR="0" lvl="0" indent="0" algn="just" rtl="0">
                        <a:lnSpc>
                          <a:spcPct val="100000"/>
                        </a:lnSpc>
                        <a:spcBef>
                          <a:spcPts val="0"/>
                        </a:spcBef>
                        <a:spcAft>
                          <a:spcPts val="0"/>
                        </a:spcAft>
                        <a:buClr>
                          <a:schemeClr val="dk1"/>
                        </a:buClr>
                        <a:buSzPts val="2400"/>
                        <a:buFont typeface="Calibri"/>
                        <a:buNone/>
                      </a:pPr>
                      <a:r>
                        <a:rPr lang="es-AR" sz="2400" b="0" i="0" u="none" strike="noStrike" cap="none">
                          <a:latin typeface="Calibri"/>
                          <a:ea typeface="Calibri"/>
                          <a:cs typeface="Calibri"/>
                          <a:sym typeface="Calibri"/>
                        </a:rPr>
                        <a:t>Métrica</a:t>
                      </a:r>
                      <a:endParaRPr sz="1400" u="none" strike="noStrike" cap="none"/>
                    </a:p>
                    <a:p>
                      <a:pPr marL="0" marR="0" lvl="0" indent="0" algn="just" rtl="0">
                        <a:lnSpc>
                          <a:spcPct val="100000"/>
                        </a:lnSpc>
                        <a:spcBef>
                          <a:spcPts val="0"/>
                        </a:spcBef>
                        <a:spcAft>
                          <a:spcPts val="0"/>
                        </a:spcAft>
                        <a:buClr>
                          <a:schemeClr val="dk1"/>
                        </a:buClr>
                        <a:buSzPts val="2400"/>
                        <a:buFont typeface="Calibri"/>
                        <a:buNone/>
                      </a:pPr>
                      <a:endParaRPr sz="2400" b="0" i="0" u="none" strike="noStrike" cap="none">
                        <a:latin typeface="Calibri"/>
                        <a:ea typeface="Calibri"/>
                        <a:cs typeface="Calibri"/>
                        <a:sym typeface="Calibri"/>
                      </a:endParaRPr>
                    </a:p>
                  </a:txBody>
                  <a:tcPr marL="91450" marR="91450" marT="45725" marB="45725"/>
                </a:tc>
                <a:tc>
                  <a:txBody>
                    <a:bodyPr/>
                    <a:lstStyle/>
                    <a:p>
                      <a:pPr marL="0" marR="0" lvl="0" indent="0" algn="just" rtl="0">
                        <a:lnSpc>
                          <a:spcPct val="100000"/>
                        </a:lnSpc>
                        <a:spcBef>
                          <a:spcPts val="0"/>
                        </a:spcBef>
                        <a:spcAft>
                          <a:spcPts val="0"/>
                        </a:spcAft>
                        <a:buClr>
                          <a:schemeClr val="dk1"/>
                        </a:buClr>
                        <a:buSzPts val="2400"/>
                        <a:buFont typeface="Calibri"/>
                        <a:buNone/>
                      </a:pPr>
                      <a:r>
                        <a:rPr lang="es-AR" sz="2400" b="0" i="0" u="none" strike="noStrike" cap="none">
                          <a:latin typeface="Calibri"/>
                          <a:ea typeface="Calibri"/>
                          <a:cs typeface="Calibri"/>
                          <a:sym typeface="Calibri"/>
                        </a:rPr>
                        <a:t>Indicador </a:t>
                      </a:r>
                      <a:endParaRPr sz="2400" b="0" i="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2400"/>
                        <a:buFont typeface="Calibri"/>
                        <a:buNone/>
                      </a:pPr>
                      <a:endParaRPr sz="24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bl>
          </a:graphicData>
        </a:graphic>
      </p:graphicFrame>
      <p:pic>
        <p:nvPicPr>
          <p:cNvPr id="92" name="Google Shape;92;p5"/>
          <p:cNvPicPr preferRelativeResize="0"/>
          <p:nvPr/>
        </p:nvPicPr>
        <p:blipFill rotWithShape="1">
          <a:blip r:embed="rId4">
            <a:alphaModFix/>
          </a:blip>
          <a:srcRect/>
          <a:stretch/>
        </p:blipFill>
        <p:spPr>
          <a:xfrm>
            <a:off x="2325790" y="2401529"/>
            <a:ext cx="2009775" cy="1219200"/>
          </a:xfrm>
          <a:prstGeom prst="rect">
            <a:avLst/>
          </a:prstGeom>
          <a:noFill/>
          <a:ln>
            <a:noFill/>
          </a:ln>
        </p:spPr>
      </p:pic>
      <p:pic>
        <p:nvPicPr>
          <p:cNvPr id="93" name="Google Shape;93;p5"/>
          <p:cNvPicPr preferRelativeResize="0"/>
          <p:nvPr/>
        </p:nvPicPr>
        <p:blipFill rotWithShape="1">
          <a:blip r:embed="rId5">
            <a:alphaModFix/>
          </a:blip>
          <a:srcRect/>
          <a:stretch/>
        </p:blipFill>
        <p:spPr>
          <a:xfrm>
            <a:off x="1993392" y="3920613"/>
            <a:ext cx="3480398" cy="1843597"/>
          </a:xfrm>
          <a:prstGeom prst="rect">
            <a:avLst/>
          </a:prstGeom>
          <a:noFill/>
          <a:ln>
            <a:noFill/>
          </a:ln>
        </p:spPr>
      </p:pic>
      <p:pic>
        <p:nvPicPr>
          <p:cNvPr id="94" name="Google Shape;94;p5"/>
          <p:cNvPicPr preferRelativeResize="0"/>
          <p:nvPr/>
        </p:nvPicPr>
        <p:blipFill rotWithShape="1">
          <a:blip r:embed="rId6">
            <a:alphaModFix/>
          </a:blip>
          <a:srcRect/>
          <a:stretch/>
        </p:blipFill>
        <p:spPr>
          <a:xfrm>
            <a:off x="7336537" y="3977456"/>
            <a:ext cx="2275553" cy="131199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0"/>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Tecnica Delphi</a:t>
            </a:r>
            <a:endParaRPr/>
          </a:p>
        </p:txBody>
      </p:sp>
      <p:sp>
        <p:nvSpPr>
          <p:cNvPr id="494" name="Google Shape;494;p30"/>
          <p:cNvSpPr txBox="1">
            <a:spLocks noGrp="1"/>
          </p:cNvSpPr>
          <p:nvPr>
            <p:ph type="body" idx="1"/>
          </p:nvPr>
        </p:nvSpPr>
        <p:spPr>
          <a:xfrm>
            <a:off x="418440" y="1772816"/>
            <a:ext cx="10772774" cy="4955425"/>
          </a:xfrm>
          <a:prstGeom prst="rect">
            <a:avLst/>
          </a:prstGeom>
          <a:noFill/>
          <a:ln>
            <a:noFill/>
          </a:ln>
        </p:spPr>
        <p:txBody>
          <a:bodyPr spcFirstLastPara="1" wrap="square" lIns="91425" tIns="45700" rIns="91425" bIns="45700" anchor="t" anchorCtr="0">
            <a:normAutofit/>
          </a:bodyPr>
          <a:lstStyle/>
          <a:p>
            <a:pPr marL="228600" lvl="0" indent="39688" algn="l" rtl="0">
              <a:lnSpc>
                <a:spcPct val="120000"/>
              </a:lnSpc>
              <a:spcBef>
                <a:spcPts val="0"/>
              </a:spcBef>
              <a:spcAft>
                <a:spcPts val="0"/>
              </a:spcAft>
              <a:buClr>
                <a:srgbClr val="000000"/>
              </a:buClr>
              <a:buSzPts val="2000"/>
              <a:buNone/>
            </a:pPr>
            <a:r>
              <a:rPr lang="es-AR" sz="2000" b="1">
                <a:solidFill>
                  <a:schemeClr val="dk1"/>
                </a:solidFill>
              </a:rPr>
              <a:t>Método estructurado de comunicación y pronóstico que se basa en la agregación de opiniones de un panel de expertos ((más de un siempre) para llegar a un consenso sobre una estimación</a:t>
            </a:r>
            <a:endParaRPr/>
          </a:p>
          <a:p>
            <a:pPr marL="457200" lvl="0" indent="-228600" algn="l" rtl="0">
              <a:lnSpc>
                <a:spcPct val="120000"/>
              </a:lnSpc>
              <a:spcBef>
                <a:spcPts val="0"/>
              </a:spcBef>
              <a:spcAft>
                <a:spcPts val="0"/>
              </a:spcAft>
              <a:buClr>
                <a:srgbClr val="000000"/>
              </a:buClr>
              <a:buSzPts val="2000"/>
              <a:buNone/>
            </a:pPr>
            <a:r>
              <a:rPr lang="es-AR" sz="2000">
                <a:solidFill>
                  <a:schemeClr val="dk1"/>
                </a:solidFill>
              </a:rPr>
              <a:t>Se caracteriza por:</a:t>
            </a:r>
            <a:endParaRPr/>
          </a:p>
          <a:p>
            <a:pPr marL="457200" lvl="0" indent="-228600" algn="l" rtl="0">
              <a:lnSpc>
                <a:spcPct val="120000"/>
              </a:lnSpc>
              <a:spcBef>
                <a:spcPts val="0"/>
              </a:spcBef>
              <a:spcAft>
                <a:spcPts val="0"/>
              </a:spcAft>
              <a:buClr>
                <a:srgbClr val="000000"/>
              </a:buClr>
              <a:buSzPts val="2000"/>
              <a:buNone/>
            </a:pPr>
            <a:r>
              <a:rPr lang="es-AR" sz="2000" b="1">
                <a:solidFill>
                  <a:schemeClr val="dk1"/>
                </a:solidFill>
              </a:rPr>
              <a:t>Anonimato: </a:t>
            </a:r>
            <a:r>
              <a:rPr lang="es-AR" sz="2000">
                <a:solidFill>
                  <a:schemeClr val="dk1"/>
                </a:solidFill>
              </a:rPr>
              <a:t>las identidades de los expertos que participan siempre se mantienen anónimas entre sí. Esto reduce la influencia de personalidades dominantes y permite que cada experto exprese sus opiniones libremente.</a:t>
            </a:r>
            <a:endParaRPr/>
          </a:p>
          <a:p>
            <a:pPr marL="457200" lvl="0" indent="-228600" algn="l" rtl="0">
              <a:lnSpc>
                <a:spcPct val="120000"/>
              </a:lnSpc>
              <a:spcBef>
                <a:spcPts val="0"/>
              </a:spcBef>
              <a:spcAft>
                <a:spcPts val="0"/>
              </a:spcAft>
              <a:buClr>
                <a:srgbClr val="000000"/>
              </a:buClr>
              <a:buSzPts val="2000"/>
              <a:buNone/>
            </a:pPr>
            <a:r>
              <a:rPr lang="es-AR" sz="2000" b="1">
                <a:solidFill>
                  <a:schemeClr val="dk1"/>
                </a:solidFill>
              </a:rPr>
              <a:t>Iteración: </a:t>
            </a:r>
            <a:r>
              <a:rPr lang="es-AR" sz="2000">
                <a:solidFill>
                  <a:schemeClr val="dk1"/>
                </a:solidFill>
              </a:rPr>
              <a:t>el proceso se lleva a cabo en múltiples rondas. En cada ronda, los expertos proporcionan sus estimaciones iniciales y las justificaciones de la estimación.</a:t>
            </a:r>
            <a:endParaRPr/>
          </a:p>
          <a:p>
            <a:pPr marL="457200" lvl="0" indent="-228600" algn="l" rtl="0">
              <a:lnSpc>
                <a:spcPct val="120000"/>
              </a:lnSpc>
              <a:spcBef>
                <a:spcPts val="0"/>
              </a:spcBef>
              <a:spcAft>
                <a:spcPts val="0"/>
              </a:spcAft>
              <a:buClr>
                <a:srgbClr val="000000"/>
              </a:buClr>
              <a:buSzPts val="2000"/>
              <a:buNone/>
            </a:pPr>
            <a:r>
              <a:rPr lang="es-AR" sz="2000" b="1">
                <a:solidFill>
                  <a:schemeClr val="dk1"/>
                </a:solidFill>
              </a:rPr>
              <a:t>Retroalimentación controlada: </a:t>
            </a:r>
            <a:r>
              <a:rPr lang="es-AR" sz="2000">
                <a:solidFill>
                  <a:schemeClr val="dk1"/>
                </a:solidFill>
              </a:rPr>
              <a:t>después de cada ronda, un facilitador recopila, resume y distribuye las respuestas a todos los expertos.</a:t>
            </a:r>
            <a:endParaRPr/>
          </a:p>
          <a:p>
            <a:pPr marL="457200" lvl="0" indent="-228600" algn="l" rtl="0">
              <a:lnSpc>
                <a:spcPct val="120000"/>
              </a:lnSpc>
              <a:spcBef>
                <a:spcPts val="0"/>
              </a:spcBef>
              <a:spcAft>
                <a:spcPts val="0"/>
              </a:spcAft>
              <a:buClr>
                <a:srgbClr val="000000"/>
              </a:buClr>
              <a:buSzPts val="2000"/>
              <a:buNone/>
            </a:pPr>
            <a:r>
              <a:rPr lang="es-AR" sz="2000" b="1">
                <a:solidFill>
                  <a:schemeClr val="dk1"/>
                </a:solidFill>
              </a:rPr>
              <a:t>Búsqueda de consenso: </a:t>
            </a:r>
            <a:r>
              <a:rPr lang="es-AR" sz="2000">
                <a:solidFill>
                  <a:schemeClr val="dk1"/>
                </a:solidFill>
              </a:rPr>
              <a:t>basándose en la retroalimentación, los expertos tienen la oportunidad de revisar y ajustar sus estimaciones en las rondas subsiguientes. El proceso continúa hasta que se alcanza un consenso razonable de estimación.</a:t>
            </a:r>
            <a:endParaRPr sz="2000">
              <a:solidFill>
                <a:schemeClr val="dk1"/>
              </a:solidFill>
            </a:endParaRPr>
          </a:p>
        </p:txBody>
      </p:sp>
      <p:sp>
        <p:nvSpPr>
          <p:cNvPr id="495" name="Google Shape;495;p30"/>
          <p:cNvSpPr txBox="1"/>
          <p:nvPr/>
        </p:nvSpPr>
        <p:spPr>
          <a:xfrm>
            <a:off x="6988064" y="6214628"/>
            <a:ext cx="520393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Pfleeger, S. L., &amp; Atlee, J. M. (2010). </a:t>
            </a:r>
            <a:r>
              <a:rPr lang="es-AR" sz="1400" b="0" i="1" u="none" strike="noStrike" cap="none">
                <a:solidFill>
                  <a:srgbClr val="000000"/>
                </a:solidFill>
                <a:latin typeface="Arial"/>
                <a:ea typeface="Arial"/>
                <a:cs typeface="Arial"/>
                <a:sym typeface="Arial"/>
              </a:rPr>
              <a:t>Software Engineering: Theory and Practice</a:t>
            </a:r>
            <a:r>
              <a:rPr lang="es-AR" sz="1400" b="0" i="0" u="none" strike="noStrike" cap="none">
                <a:solidFill>
                  <a:srgbClr val="000000"/>
                </a:solidFill>
                <a:latin typeface="Arial"/>
                <a:ea typeface="Arial"/>
                <a:cs typeface="Arial"/>
                <a:sym typeface="Arial"/>
              </a:rPr>
              <a:t> (4th ed.). Pearson Education.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1"/>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División del trabajo (Top-down)</a:t>
            </a:r>
            <a:endParaRPr/>
          </a:p>
        </p:txBody>
      </p:sp>
      <p:sp>
        <p:nvSpPr>
          <p:cNvPr id="502" name="Google Shape;502;p31"/>
          <p:cNvSpPr txBox="1">
            <a:spLocks noGrp="1"/>
          </p:cNvSpPr>
          <p:nvPr>
            <p:ph type="body" idx="1"/>
          </p:nvPr>
        </p:nvSpPr>
        <p:spPr>
          <a:xfrm>
            <a:off x="623392" y="1902575"/>
            <a:ext cx="10772774" cy="4478753"/>
          </a:xfrm>
          <a:prstGeom prst="rect">
            <a:avLst/>
          </a:prstGeom>
          <a:noFill/>
          <a:ln>
            <a:noFill/>
          </a:ln>
        </p:spPr>
        <p:txBody>
          <a:bodyPr spcFirstLastPara="1" wrap="square" lIns="91425" tIns="45700" rIns="91425" bIns="45700" anchor="t" anchorCtr="0">
            <a:normAutofit fontScale="92500" lnSpcReduction="10000"/>
          </a:bodyPr>
          <a:lstStyle/>
          <a:p>
            <a:pPr marL="95250" lvl="0" indent="-19050" algn="l" rtl="0">
              <a:lnSpc>
                <a:spcPct val="85000"/>
              </a:lnSpc>
              <a:spcBef>
                <a:spcPts val="1300"/>
              </a:spcBef>
              <a:spcAft>
                <a:spcPts val="0"/>
              </a:spcAft>
              <a:buSzPct val="108108"/>
              <a:buNone/>
            </a:pPr>
            <a:r>
              <a:rPr lang="es-AR" b="1"/>
              <a:t>Consiste en descomponer un proyecto de software grande y complejo en componentes o actividades más pequeños, manejables y, por lo tanto, más fáciles de estimar de manera individual.</a:t>
            </a:r>
            <a:endParaRPr/>
          </a:p>
          <a:p>
            <a:pPr marL="457200" lvl="0" indent="-381000" algn="l" rtl="0">
              <a:lnSpc>
                <a:spcPct val="85000"/>
              </a:lnSpc>
              <a:spcBef>
                <a:spcPts val="1300"/>
              </a:spcBef>
              <a:spcAft>
                <a:spcPts val="0"/>
              </a:spcAft>
              <a:buSzPct val="108108"/>
              <a:buNone/>
            </a:pPr>
            <a:r>
              <a:rPr lang="es-AR"/>
              <a:t>En esencia, el proceso implica:</a:t>
            </a:r>
            <a:endParaRPr/>
          </a:p>
          <a:p>
            <a:pPr marL="457200" lvl="0" indent="-381000" algn="l" rtl="0">
              <a:lnSpc>
                <a:spcPct val="85000"/>
              </a:lnSpc>
              <a:spcBef>
                <a:spcPts val="1300"/>
              </a:spcBef>
              <a:spcAft>
                <a:spcPts val="0"/>
              </a:spcAft>
              <a:buSzPct val="108108"/>
              <a:buFont typeface="Arial"/>
              <a:buAutoNum type="arabicPeriod"/>
            </a:pPr>
            <a:r>
              <a:rPr lang="es-AR" b="1"/>
              <a:t>Descomposición:</a:t>
            </a:r>
            <a:r>
              <a:rPr lang="es-AR"/>
              <a:t> el proyecto de software se divide jerárquicamente en elementos de trabajo progresivamente más pequeños. La descomposición puede basarse en las funciones del software, las actividades del proceso de desarrollo (como análisis, diseño, codificación, pruebas) o una combinación de ambos.</a:t>
            </a:r>
            <a:endParaRPr/>
          </a:p>
          <a:p>
            <a:pPr marL="457200" lvl="0" indent="-381000" algn="l" rtl="0">
              <a:lnSpc>
                <a:spcPct val="85000"/>
              </a:lnSpc>
              <a:spcBef>
                <a:spcPts val="1300"/>
              </a:spcBef>
              <a:spcAft>
                <a:spcPts val="0"/>
              </a:spcAft>
              <a:buSzPct val="108108"/>
              <a:buFont typeface="Arial"/>
              <a:buAutoNum type="arabicPeriod"/>
            </a:pPr>
            <a:r>
              <a:rPr lang="es-AR" b="1"/>
              <a:t>Estimación de las Partes:</a:t>
            </a:r>
            <a:r>
              <a:rPr lang="es-AR"/>
              <a:t> se estima el esfuerzo, el costo y/o la duración requerida para cada una de estas partes individuales. La estimación de estas partes más pequeñas tiende a ser más precisa que intentar estimar el proyecto completo de una sola vez, ya que la complejidad se reduce y es más fácil visualizar el trabajo involucrado.</a:t>
            </a:r>
            <a:endParaRPr/>
          </a:p>
          <a:p>
            <a:pPr marL="457200" lvl="0" indent="-381000" algn="l" rtl="0">
              <a:lnSpc>
                <a:spcPct val="85000"/>
              </a:lnSpc>
              <a:spcBef>
                <a:spcPts val="1300"/>
              </a:spcBef>
              <a:spcAft>
                <a:spcPts val="0"/>
              </a:spcAft>
              <a:buSzPct val="108108"/>
              <a:buFont typeface="Arial"/>
              <a:buAutoNum type="arabicPeriod"/>
            </a:pPr>
            <a:r>
              <a:rPr lang="es-AR" b="1"/>
              <a:t>Composición (Agregación):</a:t>
            </a:r>
            <a:r>
              <a:rPr lang="es-AR"/>
              <a:t> las estimaciones de las partes individuales se suman o combinan para obtener una estimación global del proyecto completo.</a:t>
            </a:r>
            <a:endParaRPr/>
          </a:p>
          <a:p>
            <a:pPr marL="457200" lvl="0" indent="-228600" algn="l" rtl="0">
              <a:lnSpc>
                <a:spcPct val="85000"/>
              </a:lnSpc>
              <a:spcBef>
                <a:spcPts val="1300"/>
              </a:spcBef>
              <a:spcAft>
                <a:spcPts val="0"/>
              </a:spcAft>
              <a:buClr>
                <a:srgbClr val="C00000"/>
              </a:buClr>
              <a:buSzPct val="108108"/>
              <a:buFont typeface="Arial"/>
              <a:buNone/>
            </a:pPr>
            <a:endParaRPr/>
          </a:p>
        </p:txBody>
      </p:sp>
      <p:sp>
        <p:nvSpPr>
          <p:cNvPr id="503" name="Google Shape;503;p31"/>
          <p:cNvSpPr txBox="1"/>
          <p:nvPr/>
        </p:nvSpPr>
        <p:spPr>
          <a:xfrm>
            <a:off x="6988063" y="6258780"/>
            <a:ext cx="520393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Sommerville, I. (2016). </a:t>
            </a:r>
            <a:r>
              <a:rPr lang="es-AR" sz="1400" b="0" i="1" u="none" strike="noStrike" cap="none">
                <a:solidFill>
                  <a:srgbClr val="000000"/>
                </a:solidFill>
                <a:latin typeface="Arial"/>
                <a:ea typeface="Arial"/>
                <a:cs typeface="Arial"/>
                <a:sym typeface="Arial"/>
              </a:rPr>
              <a:t>Software Engineering</a:t>
            </a:r>
            <a:r>
              <a:rPr lang="es-AR" sz="1400" b="0" i="0" u="none" strike="noStrike" cap="none">
                <a:solidFill>
                  <a:srgbClr val="000000"/>
                </a:solidFill>
                <a:latin typeface="Arial"/>
                <a:ea typeface="Arial"/>
                <a:cs typeface="Arial"/>
                <a:sym typeface="Arial"/>
              </a:rPr>
              <a:t> (10th ed.). Pearson Education Limited.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238efec14d4_0_23"/>
          <p:cNvSpPr txBox="1"/>
          <p:nvPr/>
        </p:nvSpPr>
        <p:spPr>
          <a:xfrm>
            <a:off x="623520" y="643320"/>
            <a:ext cx="10772400" cy="11289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Técnicas de estimación- </a:t>
            </a:r>
            <a:r>
              <a:rPr lang="es-AR" sz="2800" b="1" i="0" u="none" strike="noStrike" cap="none">
                <a:solidFill>
                  <a:schemeClr val="accent5"/>
                </a:solidFill>
                <a:latin typeface="Arial"/>
                <a:ea typeface="Arial"/>
                <a:cs typeface="Arial"/>
                <a:sym typeface="Arial"/>
              </a:rPr>
              <a:t>Planning Poker</a:t>
            </a:r>
            <a:endParaRPr sz="4000" b="1" i="0" u="none" strike="noStrike" cap="none">
              <a:solidFill>
                <a:schemeClr val="accent5"/>
              </a:solidFill>
              <a:latin typeface="Calibri"/>
              <a:ea typeface="Calibri"/>
              <a:cs typeface="Calibri"/>
              <a:sym typeface="Calibri"/>
            </a:endParaRPr>
          </a:p>
        </p:txBody>
      </p:sp>
      <p:sp>
        <p:nvSpPr>
          <p:cNvPr id="510" name="Google Shape;510;g238efec14d4_0_23"/>
          <p:cNvSpPr txBox="1"/>
          <p:nvPr/>
        </p:nvSpPr>
        <p:spPr>
          <a:xfrm>
            <a:off x="9249480" y="2852640"/>
            <a:ext cx="2925600" cy="1048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42</a:t>
            </a:fld>
            <a:endParaRPr sz="10300" b="0" i="0" u="none" strike="noStrike" cap="none">
              <a:solidFill>
                <a:srgbClr val="A5A5A5"/>
              </a:solidFill>
              <a:latin typeface="Times New Roman"/>
              <a:ea typeface="Times New Roman"/>
              <a:cs typeface="Times New Roman"/>
              <a:sym typeface="Times New Roman"/>
            </a:endParaRPr>
          </a:p>
        </p:txBody>
      </p:sp>
      <p:sp>
        <p:nvSpPr>
          <p:cNvPr id="511" name="Google Shape;511;g238efec14d4_0_23"/>
          <p:cNvSpPr txBox="1"/>
          <p:nvPr/>
        </p:nvSpPr>
        <p:spPr>
          <a:xfrm>
            <a:off x="168840" y="6554520"/>
            <a:ext cx="2154600" cy="212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sp>
        <p:nvSpPr>
          <p:cNvPr id="512" name="Google Shape;512;g238efec14d4_0_23"/>
          <p:cNvSpPr txBox="1"/>
          <p:nvPr/>
        </p:nvSpPr>
        <p:spPr>
          <a:xfrm>
            <a:off x="164867" y="1979705"/>
            <a:ext cx="7039976" cy="4234975"/>
          </a:xfrm>
          <a:prstGeom prst="rect">
            <a:avLst/>
          </a:prstGeom>
          <a:noFill/>
          <a:ln>
            <a:noFill/>
          </a:ln>
        </p:spPr>
        <p:txBody>
          <a:bodyPr spcFirstLastPara="1" wrap="square" lIns="91425" tIns="91425" rIns="91425" bIns="91425" anchor="t" anchorCtr="0">
            <a:spAutoFit/>
          </a:bodyPr>
          <a:lstStyle/>
          <a:p>
            <a:pPr marL="120650" marR="0" lvl="0" indent="0" algn="just" rtl="0">
              <a:lnSpc>
                <a:spcPct val="115000"/>
              </a:lnSpc>
              <a:spcBef>
                <a:spcPts val="1200"/>
              </a:spcBef>
              <a:spcAft>
                <a:spcPts val="0"/>
              </a:spcAft>
              <a:buNone/>
            </a:pPr>
            <a:r>
              <a:rPr lang="es-AR" sz="2000" b="1" i="0" u="none" strike="noStrike" cap="none">
                <a:solidFill>
                  <a:srgbClr val="000000"/>
                </a:solidFill>
                <a:latin typeface="Calibri"/>
                <a:ea typeface="Calibri"/>
                <a:cs typeface="Calibri"/>
                <a:sym typeface="Calibri"/>
              </a:rPr>
              <a:t>Es una técnica de estimación colaborativa y basada en el consenso utilizada en el desarrollo de software ágil, especialmente en los marcos de trabajo Scrum. Su objetivo es obtener estimaciones más precisas del esfuerzo requerido para las historias de usuario o elementos del backlog, fomentando la participación y el entendimiento compartido del equipo</a:t>
            </a:r>
            <a:endParaRPr/>
          </a:p>
          <a:p>
            <a:pPr marL="457200" marR="0" lvl="0" indent="-336550" algn="just" rtl="0">
              <a:lnSpc>
                <a:spcPct val="115000"/>
              </a:lnSpc>
              <a:spcBef>
                <a:spcPts val="1200"/>
              </a:spcBef>
              <a:spcAft>
                <a:spcPts val="0"/>
              </a:spcAft>
              <a:buClr>
                <a:schemeClr val="dk1"/>
              </a:buClr>
              <a:buSzPts val="1700"/>
              <a:buFont typeface="Noto Sans Symbols"/>
              <a:buChar char="❖"/>
            </a:pPr>
            <a:r>
              <a:rPr lang="es-AR" sz="1700" b="0" i="0" u="none" strike="noStrike" cap="none">
                <a:solidFill>
                  <a:schemeClr val="dk1"/>
                </a:solidFill>
                <a:latin typeface="Calibri"/>
                <a:ea typeface="Calibri"/>
                <a:cs typeface="Calibri"/>
                <a:sym typeface="Calibri"/>
              </a:rPr>
              <a:t>Participan todas las personas comprometidas en el desarrollo</a:t>
            </a:r>
            <a:endParaRPr/>
          </a:p>
          <a:p>
            <a:pPr marL="457200" marR="0" lvl="0" indent="-336550" algn="just" rtl="0">
              <a:lnSpc>
                <a:spcPct val="115000"/>
              </a:lnSpc>
              <a:spcBef>
                <a:spcPts val="0"/>
              </a:spcBef>
              <a:spcAft>
                <a:spcPts val="0"/>
              </a:spcAft>
              <a:buClr>
                <a:schemeClr val="dk1"/>
              </a:buClr>
              <a:buSzPts val="1700"/>
              <a:buFont typeface="Noto Sans Symbols"/>
              <a:buChar char="❖"/>
            </a:pPr>
            <a:r>
              <a:rPr lang="es-AR" sz="1700" b="0" i="0" u="none" strike="noStrike" cap="none">
                <a:solidFill>
                  <a:schemeClr val="dk1"/>
                </a:solidFill>
                <a:latin typeface="Calibri"/>
                <a:ea typeface="Calibri"/>
                <a:cs typeface="Calibri"/>
                <a:sym typeface="Calibri"/>
              </a:rPr>
              <a:t>Cada una de las historias de usuario de un Sprint. </a:t>
            </a:r>
            <a:endParaRPr/>
          </a:p>
          <a:p>
            <a:pPr marL="457200" marR="0" lvl="0" indent="-336550" algn="just" rtl="0">
              <a:lnSpc>
                <a:spcPct val="115000"/>
              </a:lnSpc>
              <a:spcBef>
                <a:spcPts val="0"/>
              </a:spcBef>
              <a:spcAft>
                <a:spcPts val="0"/>
              </a:spcAft>
              <a:buClr>
                <a:schemeClr val="dk1"/>
              </a:buClr>
              <a:buSzPts val="1700"/>
              <a:buFont typeface="Noto Sans Symbols"/>
              <a:buChar char="❖"/>
            </a:pPr>
            <a:r>
              <a:rPr lang="es-AR" sz="1700" b="0" i="0" u="none" strike="noStrike" cap="none">
                <a:solidFill>
                  <a:schemeClr val="dk1"/>
                </a:solidFill>
                <a:latin typeface="Calibri"/>
                <a:ea typeface="Calibri"/>
                <a:cs typeface="Calibri"/>
                <a:sym typeface="Calibri"/>
              </a:rPr>
              <a:t> Se llama así porque se utilizan cartas numeradas. Lo normal es numerar las cartas con una serie de Fibonacci .</a:t>
            </a:r>
            <a:endParaRPr/>
          </a:p>
          <a:p>
            <a:pPr marL="457200" marR="0" lvl="0" indent="-228600" algn="l" rtl="0">
              <a:lnSpc>
                <a:spcPct val="100000"/>
              </a:lnSpc>
              <a:spcBef>
                <a:spcPts val="120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p:txBody>
      </p:sp>
      <p:pic>
        <p:nvPicPr>
          <p:cNvPr id="513" name="Google Shape;513;g238efec14d4_0_23" descr="Imagen de la pantalla de un celular con letras y números&#10;&#10;El contenido generado por IA puede ser incorrecto."/>
          <p:cNvPicPr preferRelativeResize="0"/>
          <p:nvPr/>
        </p:nvPicPr>
        <p:blipFill rotWithShape="1">
          <a:blip r:embed="rId3">
            <a:alphaModFix/>
          </a:blip>
          <a:srcRect/>
          <a:stretch/>
        </p:blipFill>
        <p:spPr>
          <a:xfrm>
            <a:off x="7563402" y="2404986"/>
            <a:ext cx="4463731" cy="3491317"/>
          </a:xfrm>
          <a:prstGeom prst="rect">
            <a:avLst/>
          </a:prstGeom>
          <a:noFill/>
          <a:ln>
            <a:noFill/>
          </a:ln>
        </p:spPr>
      </p:pic>
      <p:sp>
        <p:nvSpPr>
          <p:cNvPr id="514" name="Google Shape;514;g238efec14d4_0_23"/>
          <p:cNvSpPr txBox="1"/>
          <p:nvPr/>
        </p:nvSpPr>
        <p:spPr>
          <a:xfrm>
            <a:off x="7003831" y="6422165"/>
            <a:ext cx="64402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Cohn, M. (2006). </a:t>
            </a:r>
            <a:r>
              <a:rPr lang="es-AR" sz="1400" b="0" i="1" u="none" strike="noStrike" cap="none">
                <a:solidFill>
                  <a:srgbClr val="000000"/>
                </a:solidFill>
                <a:latin typeface="Arial"/>
                <a:ea typeface="Arial"/>
                <a:cs typeface="Arial"/>
                <a:sym typeface="Arial"/>
              </a:rPr>
              <a:t>Agile Estimating and Planning</a:t>
            </a:r>
            <a:r>
              <a:rPr lang="es-AR" sz="1400" b="0" i="0" u="none" strike="noStrike" cap="none">
                <a:solidFill>
                  <a:srgbClr val="000000"/>
                </a:solidFill>
                <a:latin typeface="Arial"/>
                <a:ea typeface="Arial"/>
                <a:cs typeface="Arial"/>
                <a:sym typeface="Arial"/>
              </a:rPr>
              <a:t>. Prentice Hall.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2"/>
          <p:cNvSpPr txBox="1"/>
          <p:nvPr/>
        </p:nvSpPr>
        <p:spPr>
          <a:xfrm>
            <a:off x="260913" y="343775"/>
            <a:ext cx="4925942" cy="11289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Técnicas de estimación- </a:t>
            </a:r>
            <a:r>
              <a:rPr lang="es-AR" sz="2800" b="1" i="0" u="none" strike="noStrike" cap="none">
                <a:solidFill>
                  <a:schemeClr val="accent5"/>
                </a:solidFill>
                <a:latin typeface="Arial"/>
                <a:ea typeface="Arial"/>
                <a:cs typeface="Arial"/>
                <a:sym typeface="Arial"/>
              </a:rPr>
              <a:t>Planning Poker</a:t>
            </a:r>
            <a:endParaRPr sz="4000" b="1" i="0" u="none" strike="noStrike" cap="none">
              <a:solidFill>
                <a:schemeClr val="accent5"/>
              </a:solidFill>
              <a:latin typeface="Calibri"/>
              <a:ea typeface="Calibri"/>
              <a:cs typeface="Calibri"/>
              <a:sym typeface="Calibri"/>
            </a:endParaRPr>
          </a:p>
        </p:txBody>
      </p:sp>
      <p:pic>
        <p:nvPicPr>
          <p:cNvPr id="520" name="Google Shape;520;p32" descr="Escala de tiempo&#10;&#10;El contenido generado por IA puede ser incorrecto."/>
          <p:cNvPicPr preferRelativeResize="0"/>
          <p:nvPr/>
        </p:nvPicPr>
        <p:blipFill rotWithShape="1">
          <a:blip r:embed="rId3">
            <a:alphaModFix/>
          </a:blip>
          <a:srcRect/>
          <a:stretch/>
        </p:blipFill>
        <p:spPr>
          <a:xfrm>
            <a:off x="5722882" y="1"/>
            <a:ext cx="6358759" cy="6734834"/>
          </a:xfrm>
          <a:prstGeom prst="rect">
            <a:avLst/>
          </a:prstGeom>
          <a:noFill/>
          <a:ln>
            <a:noFill/>
          </a:ln>
        </p:spPr>
      </p:pic>
      <p:sp>
        <p:nvSpPr>
          <p:cNvPr id="521" name="Google Shape;521;p32"/>
          <p:cNvSpPr txBox="1"/>
          <p:nvPr/>
        </p:nvSpPr>
        <p:spPr>
          <a:xfrm>
            <a:off x="376136" y="3007169"/>
            <a:ext cx="3513082" cy="19389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AR" sz="2000" b="0" i="0" u="none" strike="noStrike" cap="none">
                <a:solidFill>
                  <a:srgbClr val="000000"/>
                </a:solidFill>
                <a:latin typeface="Arial"/>
                <a:ea typeface="Arial"/>
                <a:cs typeface="Arial"/>
                <a:sym typeface="Arial"/>
              </a:rPr>
              <a:t>Se usan los números de Fibonacci para evitar la "trampa del anclaje" (donde la primera estimación mencionada influye en las demás)</a:t>
            </a:r>
            <a:endParaRPr sz="2000" b="0" i="0" u="none" strike="noStrike" cap="none">
              <a:solidFill>
                <a:srgbClr val="000000"/>
              </a:solidFill>
              <a:latin typeface="Arial"/>
              <a:ea typeface="Arial"/>
              <a:cs typeface="Arial"/>
              <a:sym typeface="Arial"/>
            </a:endParaRPr>
          </a:p>
        </p:txBody>
      </p:sp>
      <p:sp>
        <p:nvSpPr>
          <p:cNvPr id="522" name="Google Shape;522;p32"/>
          <p:cNvSpPr txBox="1"/>
          <p:nvPr/>
        </p:nvSpPr>
        <p:spPr>
          <a:xfrm>
            <a:off x="0" y="6211614"/>
            <a:ext cx="466659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Cohn, M. (2006). </a:t>
            </a:r>
            <a:r>
              <a:rPr lang="es-AR" sz="1400" b="0" i="1" u="none" strike="noStrike" cap="none">
                <a:solidFill>
                  <a:srgbClr val="000000"/>
                </a:solidFill>
                <a:latin typeface="Arial"/>
                <a:ea typeface="Arial"/>
                <a:cs typeface="Arial"/>
                <a:sym typeface="Arial"/>
              </a:rPr>
              <a:t>Agile Estimating and Planning</a:t>
            </a:r>
            <a:r>
              <a:rPr lang="es-AR" sz="1400" b="0" i="0" u="none" strike="noStrike" cap="none">
                <a:solidFill>
                  <a:srgbClr val="000000"/>
                </a:solidFill>
                <a:latin typeface="Arial"/>
                <a:ea typeface="Arial"/>
                <a:cs typeface="Arial"/>
                <a:sym typeface="Arial"/>
              </a:rPr>
              <a:t>. Prentice Hall.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358b18b06f9_0_43"/>
          <p:cNvSpPr txBox="1"/>
          <p:nvPr/>
        </p:nvSpPr>
        <p:spPr>
          <a:xfrm>
            <a:off x="623520" y="643320"/>
            <a:ext cx="10772400" cy="11289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Técnicas de estimación- </a:t>
            </a:r>
            <a:r>
              <a:rPr lang="es-AR" sz="2800" b="1">
                <a:solidFill>
                  <a:schemeClr val="accent5"/>
                </a:solidFill>
              </a:rPr>
              <a:t>Ejemplo</a:t>
            </a:r>
            <a:endParaRPr sz="4000" b="1" i="0" u="none" strike="noStrike" cap="none">
              <a:solidFill>
                <a:schemeClr val="accent5"/>
              </a:solidFill>
              <a:latin typeface="Calibri"/>
              <a:ea typeface="Calibri"/>
              <a:cs typeface="Calibri"/>
              <a:sym typeface="Calibri"/>
            </a:endParaRPr>
          </a:p>
        </p:txBody>
      </p:sp>
      <p:sp>
        <p:nvSpPr>
          <p:cNvPr id="529" name="Google Shape;529;g358b18b06f9_0_43"/>
          <p:cNvSpPr txBox="1"/>
          <p:nvPr/>
        </p:nvSpPr>
        <p:spPr>
          <a:xfrm>
            <a:off x="9249480" y="2852640"/>
            <a:ext cx="2925600" cy="1048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44</a:t>
            </a:fld>
            <a:endParaRPr sz="10300" b="0" i="0" u="none" strike="noStrike" cap="none">
              <a:solidFill>
                <a:srgbClr val="A5A5A5"/>
              </a:solidFill>
              <a:latin typeface="Times New Roman"/>
              <a:ea typeface="Times New Roman"/>
              <a:cs typeface="Times New Roman"/>
              <a:sym typeface="Times New Roman"/>
            </a:endParaRPr>
          </a:p>
        </p:txBody>
      </p:sp>
      <p:sp>
        <p:nvSpPr>
          <p:cNvPr id="530" name="Google Shape;530;g358b18b06f9_0_43"/>
          <p:cNvSpPr txBox="1"/>
          <p:nvPr/>
        </p:nvSpPr>
        <p:spPr>
          <a:xfrm>
            <a:off x="168840" y="6554520"/>
            <a:ext cx="2154600" cy="212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sp>
        <p:nvSpPr>
          <p:cNvPr id="531" name="Google Shape;531;g358b18b06f9_0_43"/>
          <p:cNvSpPr txBox="1"/>
          <p:nvPr/>
        </p:nvSpPr>
        <p:spPr>
          <a:xfrm>
            <a:off x="7003831" y="6422165"/>
            <a:ext cx="644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Cohn, M. (2006). </a:t>
            </a:r>
            <a:r>
              <a:rPr lang="es-AR" sz="1400" b="0" i="1" u="none" strike="noStrike" cap="none">
                <a:solidFill>
                  <a:srgbClr val="000000"/>
                </a:solidFill>
                <a:latin typeface="Arial"/>
                <a:ea typeface="Arial"/>
                <a:cs typeface="Arial"/>
                <a:sym typeface="Arial"/>
              </a:rPr>
              <a:t>Agile Estimating and Planning</a:t>
            </a:r>
            <a:r>
              <a:rPr lang="es-AR" sz="1400" b="0" i="0" u="none" strike="noStrike" cap="none">
                <a:solidFill>
                  <a:srgbClr val="000000"/>
                </a:solidFill>
                <a:latin typeface="Arial"/>
                <a:ea typeface="Arial"/>
                <a:cs typeface="Arial"/>
                <a:sym typeface="Arial"/>
              </a:rPr>
              <a:t>. Prentice Hall.</a:t>
            </a:r>
            <a:endParaRPr sz="1400" b="0" i="0" u="none" strike="noStrike" cap="none">
              <a:solidFill>
                <a:srgbClr val="000000"/>
              </a:solidFill>
              <a:latin typeface="Arial"/>
              <a:ea typeface="Arial"/>
              <a:cs typeface="Arial"/>
              <a:sym typeface="Arial"/>
            </a:endParaRPr>
          </a:p>
        </p:txBody>
      </p:sp>
      <p:sp>
        <p:nvSpPr>
          <p:cNvPr id="532" name="Google Shape;532;g358b18b06f9_0_43"/>
          <p:cNvSpPr txBox="1"/>
          <p:nvPr/>
        </p:nvSpPr>
        <p:spPr>
          <a:xfrm>
            <a:off x="861075" y="2121975"/>
            <a:ext cx="98394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AR" sz="2100">
                <a:solidFill>
                  <a:schemeClr val="dk1"/>
                </a:solidFill>
                <a:highlight>
                  <a:srgbClr val="FFFFFF"/>
                </a:highlight>
              </a:rPr>
              <a:t>Historia de usuario: </a:t>
            </a:r>
            <a:r>
              <a:rPr lang="es-AR" sz="2100" b="1">
                <a:solidFill>
                  <a:schemeClr val="dk1"/>
                </a:solidFill>
                <a:highlight>
                  <a:srgbClr val="FFFFFF"/>
                </a:highlight>
              </a:rPr>
              <a:t>Como administrador, quiero generar informes mensuales sobre la actividad de los usuarios y el rendimiento de las ventas.</a:t>
            </a:r>
            <a:endParaRPr sz="2100" b="1">
              <a:solidFill>
                <a:schemeClr val="dk1"/>
              </a:solidFill>
              <a:highlight>
                <a:srgbClr val="FFFFFF"/>
              </a:highlight>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r>
              <a:rPr lang="es-AR" sz="2100" b="1">
                <a:solidFill>
                  <a:schemeClr val="dk1"/>
                </a:solidFill>
                <a:highlight>
                  <a:srgbClr val="FFFFFF"/>
                </a:highlight>
              </a:rPr>
              <a:t>Estimación:</a:t>
            </a:r>
            <a:r>
              <a:rPr lang="es-AR" sz="2100">
                <a:solidFill>
                  <a:schemeClr val="dk1"/>
                </a:solidFill>
                <a:highlight>
                  <a:srgbClr val="FFFFFF"/>
                </a:highlight>
              </a:rPr>
              <a:t> 8 puntos de historia (secuencia de Fibonacci).</a:t>
            </a:r>
            <a:endParaRPr sz="2100">
              <a:solidFill>
                <a:schemeClr val="dk1"/>
              </a:solidFill>
              <a:highlight>
                <a:srgbClr val="FFFFFF"/>
              </a:highlight>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r>
              <a:rPr lang="es-AR" sz="2100" b="1">
                <a:solidFill>
                  <a:schemeClr val="dk1"/>
                </a:solidFill>
                <a:highlight>
                  <a:srgbClr val="FFFFFF"/>
                </a:highlight>
              </a:rPr>
              <a:t>Justificación:</a:t>
            </a:r>
            <a:r>
              <a:rPr lang="es-AR" sz="2100">
                <a:solidFill>
                  <a:schemeClr val="dk1"/>
                </a:solidFill>
                <a:highlight>
                  <a:srgbClr val="FFFFFF"/>
                </a:highlight>
              </a:rPr>
              <a:t> El equipo considera que esta historia de usuario es una tarea más compleja y compleja. Requiere diseñar e implementar funcionalidades de informes, recopilar y agregar datos de múltiples fuentes y generar información valiosa. La complejidad y el esfuerzo que esto implica resultan en una estimación más alta.</a:t>
            </a:r>
            <a:endParaRPr sz="23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358b18b06f9_0_56"/>
          <p:cNvSpPr txBox="1"/>
          <p:nvPr/>
        </p:nvSpPr>
        <p:spPr>
          <a:xfrm>
            <a:off x="623520" y="643320"/>
            <a:ext cx="10772400" cy="11289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Técnicas de estimación- </a:t>
            </a:r>
            <a:r>
              <a:rPr lang="es-AR" sz="2800" b="1">
                <a:solidFill>
                  <a:schemeClr val="accent5"/>
                </a:solidFill>
              </a:rPr>
              <a:t>App</a:t>
            </a:r>
            <a:endParaRPr sz="4000" b="1" i="0" u="none" strike="noStrike" cap="none">
              <a:solidFill>
                <a:schemeClr val="accent5"/>
              </a:solidFill>
              <a:latin typeface="Calibri"/>
              <a:ea typeface="Calibri"/>
              <a:cs typeface="Calibri"/>
              <a:sym typeface="Calibri"/>
            </a:endParaRPr>
          </a:p>
        </p:txBody>
      </p:sp>
      <p:sp>
        <p:nvSpPr>
          <p:cNvPr id="539" name="Google Shape;539;g358b18b06f9_0_56"/>
          <p:cNvSpPr txBox="1"/>
          <p:nvPr/>
        </p:nvSpPr>
        <p:spPr>
          <a:xfrm>
            <a:off x="9249480" y="2852640"/>
            <a:ext cx="2925600" cy="1048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45</a:t>
            </a:fld>
            <a:endParaRPr sz="10300" b="0" i="0" u="none" strike="noStrike" cap="none">
              <a:solidFill>
                <a:srgbClr val="A5A5A5"/>
              </a:solidFill>
              <a:latin typeface="Times New Roman"/>
              <a:ea typeface="Times New Roman"/>
              <a:cs typeface="Times New Roman"/>
              <a:sym typeface="Times New Roman"/>
            </a:endParaRPr>
          </a:p>
        </p:txBody>
      </p:sp>
      <p:sp>
        <p:nvSpPr>
          <p:cNvPr id="540" name="Google Shape;540;g358b18b06f9_0_56"/>
          <p:cNvSpPr txBox="1"/>
          <p:nvPr/>
        </p:nvSpPr>
        <p:spPr>
          <a:xfrm>
            <a:off x="168840" y="6554520"/>
            <a:ext cx="2154600" cy="212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sp>
        <p:nvSpPr>
          <p:cNvPr id="541" name="Google Shape;541;g358b18b06f9_0_56"/>
          <p:cNvSpPr txBox="1"/>
          <p:nvPr/>
        </p:nvSpPr>
        <p:spPr>
          <a:xfrm>
            <a:off x="7003831" y="6422165"/>
            <a:ext cx="644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Cohn, M. (2006). </a:t>
            </a:r>
            <a:r>
              <a:rPr lang="es-AR" sz="1400" b="0" i="1" u="none" strike="noStrike" cap="none">
                <a:solidFill>
                  <a:srgbClr val="000000"/>
                </a:solidFill>
                <a:latin typeface="Arial"/>
                <a:ea typeface="Arial"/>
                <a:cs typeface="Arial"/>
                <a:sym typeface="Arial"/>
              </a:rPr>
              <a:t>Agile Estimating and Planning</a:t>
            </a:r>
            <a:r>
              <a:rPr lang="es-AR" sz="1400" b="0" i="0" u="none" strike="noStrike" cap="none">
                <a:solidFill>
                  <a:srgbClr val="000000"/>
                </a:solidFill>
                <a:latin typeface="Arial"/>
                <a:ea typeface="Arial"/>
                <a:cs typeface="Arial"/>
                <a:sym typeface="Arial"/>
              </a:rPr>
              <a:t>. Prentice Hall.</a:t>
            </a:r>
            <a:endParaRPr sz="1400" b="0" i="0" u="none" strike="noStrike" cap="none">
              <a:solidFill>
                <a:srgbClr val="000000"/>
              </a:solidFill>
              <a:latin typeface="Arial"/>
              <a:ea typeface="Arial"/>
              <a:cs typeface="Arial"/>
              <a:sym typeface="Arial"/>
            </a:endParaRPr>
          </a:p>
        </p:txBody>
      </p:sp>
      <p:sp>
        <p:nvSpPr>
          <p:cNvPr id="542" name="Google Shape;542;g358b18b06f9_0_56"/>
          <p:cNvSpPr txBox="1"/>
          <p:nvPr/>
        </p:nvSpPr>
        <p:spPr>
          <a:xfrm>
            <a:off x="861075" y="2121975"/>
            <a:ext cx="9839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AR" sz="2100">
                <a:solidFill>
                  <a:schemeClr val="dk1"/>
                </a:solidFill>
                <a:highlight>
                  <a:srgbClr val="FFFFFF"/>
                </a:highlight>
              </a:rPr>
              <a:t>En línea:</a:t>
            </a:r>
            <a:endParaRPr sz="2100">
              <a:solidFill>
                <a:schemeClr val="dk1"/>
              </a:solidFill>
              <a:highlight>
                <a:srgbClr val="FFFFFF"/>
              </a:highlight>
            </a:endParaRPr>
          </a:p>
          <a:p>
            <a:pPr marL="0" lvl="0" indent="0" algn="l" rtl="0">
              <a:spcBef>
                <a:spcPts val="0"/>
              </a:spcBef>
              <a:spcAft>
                <a:spcPts val="0"/>
              </a:spcAft>
              <a:buNone/>
            </a:pPr>
            <a:r>
              <a:rPr lang="es-AR" sz="2100" u="sng">
                <a:solidFill>
                  <a:schemeClr val="hlink"/>
                </a:solidFill>
                <a:highlight>
                  <a:srgbClr val="FFFFFF"/>
                </a:highlight>
                <a:hlinkClick r:id="rId3"/>
              </a:rPr>
              <a:t>https://planningpokeronline.com/</a:t>
            </a:r>
            <a:endParaRPr sz="2100">
              <a:solidFill>
                <a:schemeClr val="dk1"/>
              </a:solidFill>
              <a:highlight>
                <a:srgbClr val="FFFFFF"/>
              </a:highlight>
            </a:endParaRPr>
          </a:p>
          <a:p>
            <a:pPr marL="0" lvl="0" indent="0" algn="l" rtl="0">
              <a:spcBef>
                <a:spcPts val="0"/>
              </a:spcBef>
              <a:spcAft>
                <a:spcPts val="0"/>
              </a:spcAft>
              <a:buNone/>
            </a:pPr>
            <a:endParaRPr sz="2100">
              <a:solidFill>
                <a:schemeClr val="dk1"/>
              </a:solidFill>
              <a:highlight>
                <a:srgbClr val="FFFFFF"/>
              </a:highlight>
            </a:endParaRPr>
          </a:p>
          <a:p>
            <a:pPr marL="0" lvl="0" indent="0" algn="l" rtl="0">
              <a:spcBef>
                <a:spcPts val="0"/>
              </a:spcBef>
              <a:spcAft>
                <a:spcPts val="0"/>
              </a:spcAft>
              <a:buNone/>
            </a:pPr>
            <a:endParaRPr sz="2100">
              <a:solidFill>
                <a:schemeClr val="dk1"/>
              </a:solidFill>
              <a:highlight>
                <a:srgbClr val="FFFFFF"/>
              </a:highlight>
            </a:endParaRPr>
          </a:p>
          <a:p>
            <a:pPr marL="0" lvl="0" indent="0" algn="l" rtl="0">
              <a:spcBef>
                <a:spcPts val="0"/>
              </a:spcBef>
              <a:spcAft>
                <a:spcPts val="0"/>
              </a:spcAft>
              <a:buNone/>
            </a:pPr>
            <a:endParaRPr sz="2100">
              <a:solidFill>
                <a:schemeClr val="dk1"/>
              </a:solidFill>
              <a:highlight>
                <a:srgbClr val="FFFFFF"/>
              </a:highlight>
            </a:endParaRPr>
          </a:p>
          <a:p>
            <a:pPr marL="0" lvl="0" indent="0" algn="l" rtl="0">
              <a:spcBef>
                <a:spcPts val="0"/>
              </a:spcBef>
              <a:spcAft>
                <a:spcPts val="0"/>
              </a:spcAft>
              <a:buNone/>
            </a:pPr>
            <a:endParaRPr sz="2100">
              <a:solidFill>
                <a:schemeClr val="dk1"/>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3"/>
          <p:cNvSpPr txBox="1">
            <a:spLocks noGrp="1"/>
          </p:cNvSpPr>
          <p:nvPr>
            <p:ph type="title"/>
          </p:nvPr>
        </p:nvSpPr>
        <p:spPr>
          <a:xfrm>
            <a:off x="709612" y="445497"/>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t>¿Cuando usar cada técnica de estimación?</a:t>
            </a:r>
            <a:endParaRPr/>
          </a:p>
        </p:txBody>
      </p:sp>
      <p:graphicFrame>
        <p:nvGraphicFramePr>
          <p:cNvPr id="548" name="Google Shape;548;p33"/>
          <p:cNvGraphicFramePr/>
          <p:nvPr/>
        </p:nvGraphicFramePr>
        <p:xfrm>
          <a:off x="147145" y="1574941"/>
          <a:ext cx="11897725" cy="5172700"/>
        </p:xfrm>
        <a:graphic>
          <a:graphicData uri="http://schemas.openxmlformats.org/drawingml/2006/table">
            <a:tbl>
              <a:tblPr firstRow="1" bandRow="1">
                <a:noFill/>
                <a:tableStyleId>{2E049CBA-375D-4335-9C34-CCCB12E20CC9}</a:tableStyleId>
              </a:tblPr>
              <a:tblGrid>
                <a:gridCol w="2279325">
                  <a:extLst>
                    <a:ext uri="{9D8B030D-6E8A-4147-A177-3AD203B41FA5}">
                      <a16:colId xmlns:a16="http://schemas.microsoft.com/office/drawing/2014/main" val="20000"/>
                    </a:ext>
                  </a:extLst>
                </a:gridCol>
                <a:gridCol w="9618400">
                  <a:extLst>
                    <a:ext uri="{9D8B030D-6E8A-4147-A177-3AD203B41FA5}">
                      <a16:colId xmlns:a16="http://schemas.microsoft.com/office/drawing/2014/main" val="20001"/>
                    </a:ext>
                  </a:extLst>
                </a:gridCol>
              </a:tblGrid>
              <a:tr h="670525">
                <a:tc>
                  <a:txBody>
                    <a:bodyPr/>
                    <a:lstStyle/>
                    <a:p>
                      <a:pPr marL="0" marR="0" lvl="0" indent="0" algn="l" rtl="0">
                        <a:lnSpc>
                          <a:spcPct val="100000"/>
                        </a:lnSpc>
                        <a:spcBef>
                          <a:spcPts val="0"/>
                        </a:spcBef>
                        <a:spcAft>
                          <a:spcPts val="0"/>
                        </a:spcAft>
                        <a:buNone/>
                      </a:pPr>
                      <a:r>
                        <a:rPr lang="es-AR" sz="1800" u="none" strike="noStrike" cap="none">
                          <a:latin typeface="Calibri"/>
                          <a:ea typeface="Calibri"/>
                          <a:cs typeface="Calibri"/>
                          <a:sym typeface="Calibri"/>
                        </a:rPr>
                        <a:t>Técnica de estimación</a:t>
                      </a:r>
                      <a:endParaRPr/>
                    </a:p>
                  </a:txBody>
                  <a:tcPr marL="91450" marR="91450" marT="45725" marB="45725"/>
                </a:tc>
                <a:tc>
                  <a:txBody>
                    <a:bodyPr/>
                    <a:lstStyle/>
                    <a:p>
                      <a:pPr marL="0" marR="0" lvl="0" indent="0" algn="l" rtl="0">
                        <a:lnSpc>
                          <a:spcPct val="100000"/>
                        </a:lnSpc>
                        <a:spcBef>
                          <a:spcPts val="0"/>
                        </a:spcBef>
                        <a:spcAft>
                          <a:spcPts val="0"/>
                        </a:spcAft>
                        <a:buNone/>
                      </a:pPr>
                      <a:r>
                        <a:rPr lang="es-AR" sz="1800" u="none" strike="noStrike" cap="none">
                          <a:latin typeface="Calibri"/>
                          <a:ea typeface="Calibri"/>
                          <a:cs typeface="Calibri"/>
                          <a:sym typeface="Calibri"/>
                        </a:rPr>
                        <a:t>Uso</a:t>
                      </a:r>
                      <a:endParaRPr/>
                    </a:p>
                  </a:txBody>
                  <a:tcPr marL="91450" marR="91450" marT="45725" marB="45725"/>
                </a:tc>
                <a:extLst>
                  <a:ext uri="{0D108BD9-81ED-4DB2-BD59-A6C34878D82A}">
                    <a16:rowId xmlns:a16="http://schemas.microsoft.com/office/drawing/2014/main" val="10000"/>
                  </a:ext>
                </a:extLst>
              </a:tr>
              <a:tr h="2394775">
                <a:tc>
                  <a:txBody>
                    <a:bodyPr/>
                    <a:lstStyle/>
                    <a:p>
                      <a:pPr marL="0" marR="0" lvl="0" indent="0" algn="l" rtl="0">
                        <a:lnSpc>
                          <a:spcPct val="100000"/>
                        </a:lnSpc>
                        <a:spcBef>
                          <a:spcPts val="0"/>
                        </a:spcBef>
                        <a:spcAft>
                          <a:spcPts val="0"/>
                        </a:spcAft>
                        <a:buNone/>
                      </a:pPr>
                      <a:r>
                        <a:rPr lang="es-AR" sz="1800" u="none" strike="noStrike" cap="none">
                          <a:latin typeface="Calibri"/>
                          <a:ea typeface="Calibri"/>
                          <a:cs typeface="Calibri"/>
                          <a:sym typeface="Calibri"/>
                        </a:rPr>
                        <a:t>Juicio experto</a:t>
                      </a:r>
                      <a:endParaRPr/>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En las primeras etapas del proyecto, cuando la información es limitada o el alcance es aún vago.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Para proyectos pequeños o de corta duración donde la inversión en técnicas más elaboradas no se justifica.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Cuando se necesita una estimación rápida y la precisión extrema no es crítica.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Para tareas o proyectos altamente especializados donde pocas personas poseen el conocimiento necesario.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Como punto de partida para refinar con otras técnicas más adelante.</a:t>
                      </a:r>
                      <a:endParaRPr sz="18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2107400">
                <a:tc>
                  <a:txBody>
                    <a:bodyPr/>
                    <a:lstStyle/>
                    <a:p>
                      <a:pPr marL="0" marR="0" lvl="0" indent="0" algn="l" rtl="0">
                        <a:lnSpc>
                          <a:spcPct val="100000"/>
                        </a:lnSpc>
                        <a:spcBef>
                          <a:spcPts val="0"/>
                        </a:spcBef>
                        <a:spcAft>
                          <a:spcPts val="0"/>
                        </a:spcAft>
                        <a:buNone/>
                      </a:pPr>
                      <a:r>
                        <a:rPr lang="es-AR" sz="1800" u="none" strike="noStrike" cap="none">
                          <a:latin typeface="Calibri"/>
                          <a:ea typeface="Calibri"/>
                          <a:cs typeface="Calibri"/>
                          <a:sym typeface="Calibri"/>
                        </a:rPr>
                        <a:t>Técnica Delphi</a:t>
                      </a:r>
                      <a:endParaRPr/>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Cuando se busca obtener un consenso de un grupo diverso de expertos, incluso si están geográficamente dispersos.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Para proyectos complejos o de alto riesgo donde el sesgo de una sola persona o las dinámicas grupales pueden influir negativamente. Cuando no hay datos históricos suficientes y se depende en gran medida de la experiencia subjetiva.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Para mitigar el efecto de la personalidad dominante en las discusiones grupales, ya que las respuestas son anónimas. </a:t>
                      </a:r>
                      <a:endParaRPr sz="18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4"/>
          <p:cNvSpPr txBox="1">
            <a:spLocks noGrp="1"/>
          </p:cNvSpPr>
          <p:nvPr>
            <p:ph type="title"/>
          </p:nvPr>
        </p:nvSpPr>
        <p:spPr>
          <a:xfrm>
            <a:off x="709612" y="445497"/>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t>¿Cuando usar cada técnica de estimación?</a:t>
            </a:r>
            <a:endParaRPr/>
          </a:p>
        </p:txBody>
      </p:sp>
      <p:graphicFrame>
        <p:nvGraphicFramePr>
          <p:cNvPr id="554" name="Google Shape;554;p34"/>
          <p:cNvGraphicFramePr/>
          <p:nvPr/>
        </p:nvGraphicFramePr>
        <p:xfrm>
          <a:off x="147144" y="1385755"/>
          <a:ext cx="11897725" cy="5351310"/>
        </p:xfrm>
        <a:graphic>
          <a:graphicData uri="http://schemas.openxmlformats.org/drawingml/2006/table">
            <a:tbl>
              <a:tblPr firstRow="1" bandRow="1">
                <a:noFill/>
                <a:tableStyleId>{2E049CBA-375D-4335-9C34-CCCB12E20CC9}</a:tableStyleId>
              </a:tblPr>
              <a:tblGrid>
                <a:gridCol w="2279325">
                  <a:extLst>
                    <a:ext uri="{9D8B030D-6E8A-4147-A177-3AD203B41FA5}">
                      <a16:colId xmlns:a16="http://schemas.microsoft.com/office/drawing/2014/main" val="20000"/>
                    </a:ext>
                  </a:extLst>
                </a:gridCol>
                <a:gridCol w="9618400">
                  <a:extLst>
                    <a:ext uri="{9D8B030D-6E8A-4147-A177-3AD203B41FA5}">
                      <a16:colId xmlns:a16="http://schemas.microsoft.com/office/drawing/2014/main" val="20001"/>
                    </a:ext>
                  </a:extLst>
                </a:gridCol>
              </a:tblGrid>
              <a:tr h="670525">
                <a:tc>
                  <a:txBody>
                    <a:bodyPr/>
                    <a:lstStyle/>
                    <a:p>
                      <a:pPr marL="0" marR="0" lvl="0" indent="0" algn="l" rtl="0">
                        <a:lnSpc>
                          <a:spcPct val="100000"/>
                        </a:lnSpc>
                        <a:spcBef>
                          <a:spcPts val="0"/>
                        </a:spcBef>
                        <a:spcAft>
                          <a:spcPts val="0"/>
                        </a:spcAft>
                        <a:buNone/>
                      </a:pPr>
                      <a:r>
                        <a:rPr lang="es-AR" sz="1800" u="none" strike="noStrike" cap="none">
                          <a:latin typeface="Calibri"/>
                          <a:ea typeface="Calibri"/>
                          <a:cs typeface="Calibri"/>
                          <a:sym typeface="Calibri"/>
                        </a:rPr>
                        <a:t>Técnica de estimación</a:t>
                      </a:r>
                      <a:endParaRPr/>
                    </a:p>
                  </a:txBody>
                  <a:tcPr marL="91450" marR="91450" marT="45725" marB="45725"/>
                </a:tc>
                <a:tc>
                  <a:txBody>
                    <a:bodyPr/>
                    <a:lstStyle/>
                    <a:p>
                      <a:pPr marL="0" marR="0" lvl="0" indent="0" algn="l" rtl="0">
                        <a:lnSpc>
                          <a:spcPct val="100000"/>
                        </a:lnSpc>
                        <a:spcBef>
                          <a:spcPts val="0"/>
                        </a:spcBef>
                        <a:spcAft>
                          <a:spcPts val="0"/>
                        </a:spcAft>
                        <a:buNone/>
                      </a:pPr>
                      <a:r>
                        <a:rPr lang="es-AR" sz="1800" u="none" strike="noStrike" cap="none">
                          <a:latin typeface="Calibri"/>
                          <a:ea typeface="Calibri"/>
                          <a:cs typeface="Calibri"/>
                          <a:sym typeface="Calibri"/>
                        </a:rPr>
                        <a:t>Uso</a:t>
                      </a:r>
                      <a:endParaRPr/>
                    </a:p>
                  </a:txBody>
                  <a:tcPr marL="91450" marR="91450" marT="45725" marB="45725"/>
                </a:tc>
                <a:extLst>
                  <a:ext uri="{0D108BD9-81ED-4DB2-BD59-A6C34878D82A}">
                    <a16:rowId xmlns:a16="http://schemas.microsoft.com/office/drawing/2014/main" val="10000"/>
                  </a:ext>
                </a:extLst>
              </a:tr>
              <a:tr h="2394775">
                <a:tc>
                  <a:txBody>
                    <a:bodyPr/>
                    <a:lstStyle/>
                    <a:p>
                      <a:pPr marL="0" marR="0" lvl="0" indent="0" algn="l" rtl="0">
                        <a:lnSpc>
                          <a:spcPct val="100000"/>
                        </a:lnSpc>
                        <a:spcBef>
                          <a:spcPts val="0"/>
                        </a:spcBef>
                        <a:spcAft>
                          <a:spcPts val="0"/>
                        </a:spcAft>
                        <a:buNone/>
                      </a:pPr>
                      <a:r>
                        <a:rPr lang="es-AR" sz="1800" u="none" strike="noStrike" cap="none">
                          <a:latin typeface="Calibri"/>
                          <a:ea typeface="Calibri"/>
                          <a:cs typeface="Calibri"/>
                          <a:sym typeface="Calibri"/>
                        </a:rPr>
                        <a:t>División del trabajo</a:t>
                      </a:r>
                      <a:endParaRPr/>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Para proyectos grandes y complejos que necesitan ser descompuestos en componentes manejables.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Cuando se requiere un alto nivel de detalle y visibilidad sobre el alcance del proyecto.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Para asignar responsabilidades claras a equipos o individuos para partes específicas del proyecto. Como base para la planificación, el seguimiento y el control del proyecto.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Generalmente se utiliza en conjunto con otras técnicas de estimación (como el juicio experto o la estimación análoga/paramétrica) una vez que las tareas de bajo nivel han sido definidas</a:t>
                      </a:r>
                      <a:endParaRPr sz="18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2107400">
                <a:tc>
                  <a:txBody>
                    <a:bodyPr/>
                    <a:lstStyle/>
                    <a:p>
                      <a:pPr marL="0" marR="0" lvl="0" indent="0" algn="l" rtl="0">
                        <a:lnSpc>
                          <a:spcPct val="100000"/>
                        </a:lnSpc>
                        <a:spcBef>
                          <a:spcPts val="0"/>
                        </a:spcBef>
                        <a:spcAft>
                          <a:spcPts val="0"/>
                        </a:spcAft>
                        <a:buNone/>
                      </a:pPr>
                      <a:r>
                        <a:rPr lang="es-AR" sz="1800" u="none" strike="noStrike" cap="none">
                          <a:latin typeface="Calibri"/>
                          <a:ea typeface="Calibri"/>
                          <a:cs typeface="Calibri"/>
                          <a:sym typeface="Calibri"/>
                        </a:rPr>
                        <a:t>Planning Poker</a:t>
                      </a:r>
                      <a:endParaRPr sz="1800" u="none" strike="noStrike" cap="none">
                        <a:latin typeface="Calibri"/>
                        <a:ea typeface="Calibri"/>
                        <a:cs typeface="Calibri"/>
                        <a:sym typeface="Calibri"/>
                      </a:endParaRPr>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Principalmente en metodologías ágiles (Scrum, Kanban) para estimar historias de usuario o elementos del backlog.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Cuando se desea fomentar la colaboración y el consenso dentro del equipo de desarrollo.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Para identificar y discutir suposiciones, dependencias y riesgos de las tareas de forma proactiva.</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Cuando se busca que el equipo de desarrollo sea dueño de sus propias estimaciones, lo que fomenta un mayor compromiso y precisión. </a:t>
                      </a:r>
                      <a:endParaRPr/>
                    </a:p>
                    <a:p>
                      <a:pPr marL="285750" marR="0" lvl="0" indent="-285750" algn="l" rtl="0">
                        <a:lnSpc>
                          <a:spcPct val="100000"/>
                        </a:lnSpc>
                        <a:spcBef>
                          <a:spcPts val="0"/>
                        </a:spcBef>
                        <a:spcAft>
                          <a:spcPts val="0"/>
                        </a:spcAft>
                        <a:buClr>
                          <a:srgbClr val="000000"/>
                        </a:buClr>
                        <a:buSzPts val="1800"/>
                        <a:buFont typeface="Arial"/>
                        <a:buChar char="•"/>
                      </a:pPr>
                      <a:r>
                        <a:rPr lang="es-AR" sz="1800" u="none" strike="noStrike" cap="none">
                          <a:latin typeface="Calibri"/>
                          <a:ea typeface="Calibri"/>
                          <a:cs typeface="Calibri"/>
                          <a:sym typeface="Calibri"/>
                        </a:rPr>
                        <a:t>Ideal para estimar elementos que varían en complejidad y requieren una discusión abierta para ser bien entendidos.</a:t>
                      </a:r>
                      <a:endParaRPr sz="1800"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7"/>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Modelos empíricos de estimación</a:t>
            </a:r>
            <a:endParaRPr sz="4000" b="1" i="0" u="none" strike="noStrike" cap="none">
              <a:solidFill>
                <a:schemeClr val="accent5"/>
              </a:solidFill>
              <a:latin typeface="Calibri"/>
              <a:ea typeface="Calibri"/>
              <a:cs typeface="Calibri"/>
              <a:sym typeface="Calibri"/>
            </a:endParaRPr>
          </a:p>
        </p:txBody>
      </p:sp>
      <p:sp>
        <p:nvSpPr>
          <p:cNvPr id="560" name="Google Shape;560;p47"/>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48</a:t>
            </a:fld>
            <a:endParaRPr sz="10300" b="0" i="0" u="none" strike="noStrike" cap="none">
              <a:solidFill>
                <a:srgbClr val="A5A5A5"/>
              </a:solidFill>
              <a:latin typeface="Times New Roman"/>
              <a:ea typeface="Times New Roman"/>
              <a:cs typeface="Times New Roman"/>
              <a:sym typeface="Times New Roman"/>
            </a:endParaRPr>
          </a:p>
        </p:txBody>
      </p:sp>
      <p:sp>
        <p:nvSpPr>
          <p:cNvPr id="561" name="Google Shape;561;p47"/>
          <p:cNvSpPr txBox="1"/>
          <p:nvPr/>
        </p:nvSpPr>
        <p:spPr>
          <a:xfrm>
            <a:off x="623525" y="1848252"/>
            <a:ext cx="9792600" cy="4795200"/>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rgbClr val="000000"/>
              </a:buClr>
              <a:buSzPts val="2400"/>
              <a:buFont typeface="Arial"/>
              <a:buNone/>
            </a:pPr>
            <a:r>
              <a:rPr lang="es-AR" sz="2400" b="1">
                <a:solidFill>
                  <a:srgbClr val="262626"/>
                </a:solidFill>
                <a:latin typeface="Calibri"/>
                <a:ea typeface="Calibri"/>
                <a:cs typeface="Calibri"/>
                <a:sym typeface="Calibri"/>
              </a:rPr>
              <a:t>COCOMO </a:t>
            </a:r>
            <a:r>
              <a:rPr lang="es-AR" sz="2400">
                <a:solidFill>
                  <a:srgbClr val="262626"/>
                </a:solidFill>
                <a:latin typeface="Calibri"/>
                <a:ea typeface="Calibri"/>
                <a:cs typeface="Calibri"/>
                <a:sym typeface="Calibri"/>
              </a:rPr>
              <a:t>(Constructive Cost Model) es un modelo de estimación de costos para proyectos de software, desarrollado por Barry Boehm. </a:t>
            </a:r>
            <a:endParaRPr sz="2400">
              <a:solidFill>
                <a:srgbClr val="262626"/>
              </a:solidFill>
              <a:latin typeface="Calibri"/>
              <a:ea typeface="Calibri"/>
              <a:cs typeface="Calibri"/>
              <a:sym typeface="Calibri"/>
            </a:endParaRPr>
          </a:p>
          <a:p>
            <a:pPr marL="0" marR="0" lvl="0" indent="0" algn="l" rtl="0">
              <a:lnSpc>
                <a:spcPct val="85000"/>
              </a:lnSpc>
              <a:spcBef>
                <a:spcPts val="0"/>
              </a:spcBef>
              <a:spcAft>
                <a:spcPts val="0"/>
              </a:spcAft>
              <a:buClr>
                <a:srgbClr val="000000"/>
              </a:buClr>
              <a:buSzPts val="2400"/>
              <a:buFont typeface="Arial"/>
              <a:buNone/>
            </a:pPr>
            <a:endParaRPr sz="2400">
              <a:solidFill>
                <a:srgbClr val="262626"/>
              </a:solidFill>
              <a:latin typeface="Calibri"/>
              <a:ea typeface="Calibri"/>
              <a:cs typeface="Calibri"/>
              <a:sym typeface="Calibri"/>
            </a:endParaRPr>
          </a:p>
          <a:p>
            <a:pPr marL="0" marR="0" lvl="0" indent="0" algn="l" rtl="0">
              <a:lnSpc>
                <a:spcPct val="85000"/>
              </a:lnSpc>
              <a:spcBef>
                <a:spcPts val="0"/>
              </a:spcBef>
              <a:spcAft>
                <a:spcPts val="0"/>
              </a:spcAft>
              <a:buClr>
                <a:srgbClr val="000000"/>
              </a:buClr>
              <a:buSzPts val="2400"/>
              <a:buFont typeface="Arial"/>
              <a:buNone/>
            </a:pPr>
            <a:r>
              <a:rPr lang="es-AR" sz="2400">
                <a:solidFill>
                  <a:srgbClr val="262626"/>
                </a:solidFill>
                <a:latin typeface="Calibri"/>
                <a:ea typeface="Calibri"/>
                <a:cs typeface="Calibri"/>
                <a:sym typeface="Calibri"/>
              </a:rPr>
              <a:t>Este modelo utiliza fórmulas matemáticas para predecir el esfuerzo, el tiempo y el costo de un proyecto de software en función de su tamaño, complejidad y otros factores.</a:t>
            </a:r>
            <a:endParaRPr sz="2400" b="0" i="0" u="none" strike="noStrike" cap="none">
              <a:solidFill>
                <a:srgbClr val="262626"/>
              </a:solidFill>
              <a:latin typeface="Calibri"/>
              <a:ea typeface="Calibri"/>
              <a:cs typeface="Calibri"/>
              <a:sym typeface="Calibri"/>
            </a:endParaRPr>
          </a:p>
          <a:p>
            <a:pPr marL="457200" marR="0" lvl="0" indent="-381000" algn="l" rtl="0">
              <a:lnSpc>
                <a:spcPct val="85000"/>
              </a:lnSpc>
              <a:spcBef>
                <a:spcPts val="1301"/>
              </a:spcBef>
              <a:spcAft>
                <a:spcPts val="0"/>
              </a:spcAft>
              <a:buClr>
                <a:srgbClr val="262626"/>
              </a:buClr>
              <a:buSzPts val="2400"/>
              <a:buFont typeface="Calibri"/>
              <a:buChar char="●"/>
            </a:pPr>
            <a:r>
              <a:rPr lang="es-AR" sz="2400">
                <a:solidFill>
                  <a:srgbClr val="262626"/>
                </a:solidFill>
                <a:latin typeface="Calibri"/>
                <a:ea typeface="Calibri"/>
                <a:cs typeface="Calibri"/>
                <a:sym typeface="Calibri"/>
              </a:rPr>
              <a:t>Se basa en la experiencia y en datos de proyectos reales. </a:t>
            </a:r>
            <a:endParaRPr sz="2400">
              <a:solidFill>
                <a:srgbClr val="262626"/>
              </a:solidFill>
              <a:latin typeface="Calibri"/>
              <a:ea typeface="Calibri"/>
              <a:cs typeface="Calibri"/>
              <a:sym typeface="Calibri"/>
            </a:endParaRPr>
          </a:p>
          <a:p>
            <a:pPr marL="457200" marR="0" lvl="0" indent="-381000" algn="l" rtl="0">
              <a:lnSpc>
                <a:spcPct val="85000"/>
              </a:lnSpc>
              <a:spcBef>
                <a:spcPts val="0"/>
              </a:spcBef>
              <a:spcAft>
                <a:spcPts val="0"/>
              </a:spcAft>
              <a:buClr>
                <a:srgbClr val="262626"/>
              </a:buClr>
              <a:buSzPts val="2400"/>
              <a:buFont typeface="Calibri"/>
              <a:buChar char="●"/>
            </a:pPr>
            <a:r>
              <a:rPr lang="es-AR" sz="2400">
                <a:solidFill>
                  <a:srgbClr val="262626"/>
                </a:solidFill>
                <a:latin typeface="Calibri"/>
                <a:ea typeface="Calibri"/>
                <a:cs typeface="Calibri"/>
                <a:sym typeface="Calibri"/>
              </a:rPr>
              <a:t>Considera factores como el tamaño del proyecto, la complejidad del código, la experiencia del equipo y el entorno de desarrollo. </a:t>
            </a:r>
            <a:endParaRPr sz="2400">
              <a:solidFill>
                <a:srgbClr val="262626"/>
              </a:solidFill>
              <a:latin typeface="Calibri"/>
              <a:ea typeface="Calibri"/>
              <a:cs typeface="Calibri"/>
              <a:sym typeface="Calibri"/>
            </a:endParaRPr>
          </a:p>
          <a:p>
            <a:pPr marL="457200" marR="0" lvl="0" indent="-381000" algn="l" rtl="0">
              <a:lnSpc>
                <a:spcPct val="85000"/>
              </a:lnSpc>
              <a:spcBef>
                <a:spcPts val="0"/>
              </a:spcBef>
              <a:spcAft>
                <a:spcPts val="0"/>
              </a:spcAft>
              <a:buClr>
                <a:srgbClr val="262626"/>
              </a:buClr>
              <a:buSzPts val="2400"/>
              <a:buFont typeface="Calibri"/>
              <a:buChar char="●"/>
            </a:pPr>
            <a:r>
              <a:rPr lang="es-AR" sz="2400">
                <a:solidFill>
                  <a:srgbClr val="262626"/>
                </a:solidFill>
                <a:latin typeface="Calibri"/>
                <a:ea typeface="Calibri"/>
                <a:cs typeface="Calibri"/>
                <a:sym typeface="Calibri"/>
              </a:rPr>
              <a:t>Ofrece diferentes niveles de detalle para la estimación, desde modelos básicos hasta modelos detallados.</a:t>
            </a:r>
            <a:endParaRPr sz="2400">
              <a:solidFill>
                <a:srgbClr val="262626"/>
              </a:solidFill>
              <a:latin typeface="Calibri"/>
              <a:ea typeface="Calibri"/>
              <a:cs typeface="Calibri"/>
              <a:sym typeface="Calibri"/>
            </a:endParaRPr>
          </a:p>
        </p:txBody>
      </p:sp>
      <p:sp>
        <p:nvSpPr>
          <p:cNvPr id="562" name="Google Shape;562;p47"/>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sp>
        <p:nvSpPr>
          <p:cNvPr id="563" name="Google Shape;563;p47"/>
          <p:cNvSpPr/>
          <p:nvPr/>
        </p:nvSpPr>
        <p:spPr>
          <a:xfrm>
            <a:off x="2095560" y="6286680"/>
            <a:ext cx="3142800" cy="356760"/>
          </a:xfrm>
          <a:prstGeom prst="rect">
            <a:avLst/>
          </a:prstGeom>
          <a:noFill/>
          <a:ln>
            <a:noFill/>
          </a:ln>
          <a:effectLst>
            <a:outerShdw blurRad="40000" dist="23000" dir="5400000" rotWithShape="0">
              <a:srgbClr val="000000">
                <a:alpha val="33725"/>
              </a:srgbClr>
            </a:outerShdw>
          </a:effectLst>
        </p:spPr>
        <p:txBody>
          <a:bodyPr spcFirstLastPara="1" wrap="square" lIns="90000" tIns="45000" rIns="90000" bIns="45000" anchor="t" anchorCtr="0">
            <a:noAutofit/>
          </a:bodyPr>
          <a:lstStyle/>
          <a:p>
            <a:pPr marL="318960" marR="0" lvl="0" indent="-318599" algn="l" rtl="0">
              <a:lnSpc>
                <a:spcPct val="100000"/>
              </a:lnSpc>
              <a:spcBef>
                <a:spcPts val="0"/>
              </a:spcBef>
              <a:spcAft>
                <a:spcPts val="0"/>
              </a:spcAft>
              <a:buClr>
                <a:srgbClr val="000000"/>
              </a:buClr>
              <a:buSzPts val="1400"/>
              <a:buFont typeface="Arial"/>
              <a:buNone/>
            </a:pPr>
            <a:r>
              <a:rPr lang="es-AR" sz="1400" b="0" i="0" u="none" strike="noStrike" cap="none">
                <a:solidFill>
                  <a:srgbClr val="000000"/>
                </a:solidFill>
                <a:latin typeface="Calibri"/>
                <a:ea typeface="Calibri"/>
                <a:cs typeface="Calibri"/>
                <a:sym typeface="Calibri"/>
              </a:rPr>
              <a:t>Fuente: Somerville Cap. 26</a:t>
            </a:r>
            <a:endParaRPr sz="1400" b="0" i="0" u="none" strike="noStrike" cap="none">
              <a:solidFill>
                <a:srgbClr val="000000"/>
              </a:solidFill>
              <a:latin typeface="Arial"/>
              <a:ea typeface="Arial"/>
              <a:cs typeface="Arial"/>
              <a:sym typeface="Arial"/>
            </a:endParaRPr>
          </a:p>
        </p:txBody>
      </p:sp>
      <p:sp>
        <p:nvSpPr>
          <p:cNvPr id="564" name="Google Shape;564;p47"/>
          <p:cNvSpPr txBox="1"/>
          <p:nvPr/>
        </p:nvSpPr>
        <p:spPr>
          <a:xfrm>
            <a:off x="6953642" y="6133348"/>
            <a:ext cx="4760137"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Pressman, R. S., &amp; Maxim, B. R. (2023). </a:t>
            </a:r>
            <a:r>
              <a:rPr lang="es-AR" sz="1400" b="0" i="1" u="none" strike="noStrike" cap="none">
                <a:solidFill>
                  <a:srgbClr val="000000"/>
                </a:solidFill>
                <a:latin typeface="Arial"/>
                <a:ea typeface="Arial"/>
                <a:cs typeface="Arial"/>
                <a:sym typeface="Arial"/>
              </a:rPr>
              <a:t>Software Engineering: A Practitioner's Approach</a:t>
            </a:r>
            <a:r>
              <a:rPr lang="es-AR" sz="1400" b="0" i="0" u="none" strike="noStrike" cap="none">
                <a:solidFill>
                  <a:srgbClr val="000000"/>
                </a:solidFill>
                <a:latin typeface="Arial"/>
                <a:ea typeface="Arial"/>
                <a:cs typeface="Arial"/>
                <a:sym typeface="Arial"/>
              </a:rPr>
              <a:t> (9th ed.). McGraw-Hill Education.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358b18b06f9_0_0"/>
          <p:cNvSpPr txBox="1"/>
          <p:nvPr/>
        </p:nvSpPr>
        <p:spPr>
          <a:xfrm>
            <a:off x="623520" y="643320"/>
            <a:ext cx="10772400" cy="112890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Modelos empíricos de estimación</a:t>
            </a:r>
            <a:endParaRPr sz="4000" b="1" i="0" u="none" strike="noStrike" cap="none">
              <a:solidFill>
                <a:schemeClr val="accent5"/>
              </a:solidFill>
              <a:latin typeface="Calibri"/>
              <a:ea typeface="Calibri"/>
              <a:cs typeface="Calibri"/>
              <a:sym typeface="Calibri"/>
            </a:endParaRPr>
          </a:p>
        </p:txBody>
      </p:sp>
      <p:sp>
        <p:nvSpPr>
          <p:cNvPr id="570" name="Google Shape;570;g358b18b06f9_0_0"/>
          <p:cNvSpPr txBox="1"/>
          <p:nvPr/>
        </p:nvSpPr>
        <p:spPr>
          <a:xfrm>
            <a:off x="9249480" y="2852640"/>
            <a:ext cx="2925600" cy="1048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49</a:t>
            </a:fld>
            <a:endParaRPr sz="10300" b="0" i="0" u="none" strike="noStrike" cap="none">
              <a:solidFill>
                <a:srgbClr val="A5A5A5"/>
              </a:solidFill>
              <a:latin typeface="Times New Roman"/>
              <a:ea typeface="Times New Roman"/>
              <a:cs typeface="Times New Roman"/>
              <a:sym typeface="Times New Roman"/>
            </a:endParaRPr>
          </a:p>
        </p:txBody>
      </p:sp>
      <p:sp>
        <p:nvSpPr>
          <p:cNvPr id="571" name="Google Shape;571;g358b18b06f9_0_0"/>
          <p:cNvSpPr txBox="1"/>
          <p:nvPr/>
        </p:nvSpPr>
        <p:spPr>
          <a:xfrm>
            <a:off x="703440" y="1759320"/>
            <a:ext cx="9792600" cy="3360000"/>
          </a:xfrm>
          <a:prstGeom prst="rect">
            <a:avLst/>
          </a:prstGeom>
          <a:noFill/>
          <a:ln>
            <a:noFill/>
          </a:ln>
        </p:spPr>
        <p:txBody>
          <a:bodyPr spcFirstLastPara="1" wrap="square" lIns="91425" tIns="45700" rIns="91425" bIns="45700" anchor="t" anchorCtr="0">
            <a:normAutofit/>
          </a:bodyPr>
          <a:lstStyle/>
          <a:p>
            <a:pPr marL="0" marR="0" lvl="0" indent="0" algn="l" rtl="0">
              <a:lnSpc>
                <a:spcPct val="85000"/>
              </a:lnSpc>
              <a:spcBef>
                <a:spcPts val="0"/>
              </a:spcBef>
              <a:spcAft>
                <a:spcPts val="0"/>
              </a:spcAft>
              <a:buClr>
                <a:srgbClr val="000000"/>
              </a:buClr>
              <a:buSzPts val="2400"/>
              <a:buFont typeface="Arial"/>
              <a:buNone/>
            </a:pPr>
            <a:r>
              <a:rPr lang="es-AR" sz="2400" b="0" i="0" u="none" strike="noStrike" cap="none">
                <a:solidFill>
                  <a:srgbClr val="262626"/>
                </a:solidFill>
                <a:latin typeface="Calibri"/>
                <a:ea typeface="Calibri"/>
                <a:cs typeface="Calibri"/>
                <a:sym typeface="Calibri"/>
              </a:rPr>
              <a:t>Utilizan fórmulas derivadas empíricamente para predecir costos o esfuerzo requerido en el proyecto</a:t>
            </a:r>
            <a:endParaRPr sz="2400" b="0" i="0" u="none" strike="noStrike" cap="none">
              <a:solidFill>
                <a:srgbClr val="262626"/>
              </a:solidFill>
              <a:latin typeface="Calibri"/>
              <a:ea typeface="Calibri"/>
              <a:cs typeface="Calibri"/>
              <a:sym typeface="Calibri"/>
            </a:endParaRPr>
          </a:p>
          <a:p>
            <a:pPr marL="0" marR="0" lvl="0" indent="0" algn="l" rtl="0">
              <a:lnSpc>
                <a:spcPct val="85000"/>
              </a:lnSpc>
              <a:spcBef>
                <a:spcPts val="1301"/>
              </a:spcBef>
              <a:spcAft>
                <a:spcPts val="0"/>
              </a:spcAft>
              <a:buClr>
                <a:srgbClr val="000000"/>
              </a:buClr>
              <a:buSzPts val="2400"/>
              <a:buFont typeface="Arial"/>
              <a:buNone/>
            </a:pPr>
            <a:endParaRPr sz="2400" b="0" i="0" u="none" strike="noStrike" cap="none">
              <a:solidFill>
                <a:srgbClr val="262626"/>
              </a:solidFill>
              <a:latin typeface="Calibri"/>
              <a:ea typeface="Calibri"/>
              <a:cs typeface="Calibri"/>
              <a:sym typeface="Calibri"/>
            </a:endParaRPr>
          </a:p>
        </p:txBody>
      </p:sp>
      <p:sp>
        <p:nvSpPr>
          <p:cNvPr id="572" name="Google Shape;572;g358b18b06f9_0_0"/>
          <p:cNvSpPr txBox="1"/>
          <p:nvPr/>
        </p:nvSpPr>
        <p:spPr>
          <a:xfrm>
            <a:off x="168840" y="6554520"/>
            <a:ext cx="2154600" cy="212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sp>
        <p:nvSpPr>
          <p:cNvPr id="573" name="Google Shape;573;g358b18b06f9_0_0"/>
          <p:cNvSpPr/>
          <p:nvPr/>
        </p:nvSpPr>
        <p:spPr>
          <a:xfrm>
            <a:off x="2095560" y="6286680"/>
            <a:ext cx="3142800" cy="356700"/>
          </a:xfrm>
          <a:prstGeom prst="rect">
            <a:avLst/>
          </a:prstGeom>
          <a:noFill/>
          <a:ln>
            <a:noFill/>
          </a:ln>
          <a:effectLst>
            <a:outerShdw blurRad="40000" dist="23000" dir="5400000" rotWithShape="0">
              <a:srgbClr val="000000">
                <a:alpha val="33730"/>
              </a:srgbClr>
            </a:outerShdw>
          </a:effectLst>
        </p:spPr>
        <p:txBody>
          <a:bodyPr spcFirstLastPara="1" wrap="square" lIns="90000" tIns="45000" rIns="90000" bIns="45000" anchor="t" anchorCtr="0">
            <a:noAutofit/>
          </a:bodyPr>
          <a:lstStyle/>
          <a:p>
            <a:pPr marL="318960" marR="0" lvl="0" indent="-318599" algn="l" rtl="0">
              <a:lnSpc>
                <a:spcPct val="100000"/>
              </a:lnSpc>
              <a:spcBef>
                <a:spcPts val="0"/>
              </a:spcBef>
              <a:spcAft>
                <a:spcPts val="0"/>
              </a:spcAft>
              <a:buClr>
                <a:srgbClr val="000000"/>
              </a:buClr>
              <a:buSzPts val="1400"/>
              <a:buFont typeface="Arial"/>
              <a:buNone/>
            </a:pPr>
            <a:r>
              <a:rPr lang="es-AR" sz="1400" b="0" i="0" u="none" strike="noStrike" cap="none">
                <a:solidFill>
                  <a:srgbClr val="000000"/>
                </a:solidFill>
                <a:latin typeface="Calibri"/>
                <a:ea typeface="Calibri"/>
                <a:cs typeface="Calibri"/>
                <a:sym typeface="Calibri"/>
              </a:rPr>
              <a:t>Fuente: Somerville Cap. 26</a:t>
            </a:r>
            <a:endParaRPr sz="1400" b="0" i="0" u="none" strike="noStrike" cap="none">
              <a:solidFill>
                <a:srgbClr val="000000"/>
              </a:solidFill>
              <a:latin typeface="Arial"/>
              <a:ea typeface="Arial"/>
              <a:cs typeface="Arial"/>
              <a:sym typeface="Arial"/>
            </a:endParaRPr>
          </a:p>
        </p:txBody>
      </p:sp>
      <p:sp>
        <p:nvSpPr>
          <p:cNvPr id="574" name="Google Shape;574;g358b18b06f9_0_0"/>
          <p:cNvSpPr/>
          <p:nvPr/>
        </p:nvSpPr>
        <p:spPr>
          <a:xfrm>
            <a:off x="6191100" y="5749380"/>
            <a:ext cx="4314000" cy="36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000000"/>
                </a:solidFill>
                <a:latin typeface="Calibri"/>
                <a:ea typeface="Calibri"/>
                <a:cs typeface="Calibri"/>
                <a:sym typeface="Calibri"/>
              </a:rPr>
              <a:t> el esfuerzo para desarrollar el sistema.</a:t>
            </a:r>
            <a:endParaRPr sz="1800" b="0" i="0" u="none" strike="noStrike" cap="none">
              <a:solidFill>
                <a:srgbClr val="000000"/>
              </a:solidFill>
              <a:latin typeface="Arial"/>
              <a:ea typeface="Arial"/>
              <a:cs typeface="Arial"/>
              <a:sym typeface="Arial"/>
            </a:endParaRPr>
          </a:p>
        </p:txBody>
      </p:sp>
      <p:sp>
        <p:nvSpPr>
          <p:cNvPr id="575" name="Google Shape;575;g358b18b06f9_0_0"/>
          <p:cNvSpPr/>
          <p:nvPr/>
        </p:nvSpPr>
        <p:spPr>
          <a:xfrm>
            <a:off x="790200" y="2450160"/>
            <a:ext cx="9714900" cy="1402200"/>
          </a:xfrm>
          <a:prstGeom prst="rect">
            <a:avLst/>
          </a:prstGeom>
          <a:solidFill>
            <a:schemeClr val="accent1"/>
          </a:solidFill>
          <a:ln w="25400" cap="flat" cmpd="sng">
            <a:solidFill>
              <a:srgbClr val="8C0000"/>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AR" sz="2400" b="0" i="0" u="none" strike="noStrike" cap="none">
                <a:solidFill>
                  <a:srgbClr val="FFFFFF"/>
                </a:solidFill>
                <a:latin typeface="Calibri"/>
                <a:ea typeface="Calibri"/>
                <a:cs typeface="Calibri"/>
                <a:sym typeface="Calibri"/>
              </a:rPr>
              <a:t>COCOMO II  </a:t>
            </a:r>
            <a:endParaRPr sz="2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AR" sz="1800" b="0" i="0" u="none" strike="noStrike" cap="none">
                <a:solidFill>
                  <a:srgbClr val="FFFFFF"/>
                </a:solidFill>
                <a:latin typeface="Calibri"/>
                <a:ea typeface="Calibri"/>
                <a:cs typeface="Calibri"/>
                <a:sym typeface="Calibri"/>
              </a:rPr>
              <a:t>Modelo empírico que derivó de recopilar datos a partir de un gran número de proyectos de software. </a:t>
            </a:r>
            <a:endParaRPr sz="1800" b="0" i="0" u="none" strike="noStrike" cap="none">
              <a:solidFill>
                <a:srgbClr val="000000"/>
              </a:solidFill>
              <a:latin typeface="Arial"/>
              <a:ea typeface="Arial"/>
              <a:cs typeface="Arial"/>
              <a:sym typeface="Arial"/>
            </a:endParaRPr>
          </a:p>
        </p:txBody>
      </p:sp>
      <p:sp>
        <p:nvSpPr>
          <p:cNvPr id="576" name="Google Shape;576;g358b18b06f9_0_0"/>
          <p:cNvSpPr/>
          <p:nvPr/>
        </p:nvSpPr>
        <p:spPr>
          <a:xfrm rot="3002233">
            <a:off x="3931253" y="3170509"/>
            <a:ext cx="475953" cy="2130438"/>
          </a:xfrm>
          <a:prstGeom prst="downArrow">
            <a:avLst>
              <a:gd name="adj1" fmla="val 0"/>
              <a:gd name="adj2" fmla="val 50000"/>
            </a:avLst>
          </a:prstGeom>
          <a:solidFill>
            <a:schemeClr val="accent1"/>
          </a:solidFill>
          <a:ln w="25550" cap="flat" cmpd="sng">
            <a:solidFill>
              <a:srgbClr val="8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g358b18b06f9_0_0"/>
          <p:cNvSpPr/>
          <p:nvPr/>
        </p:nvSpPr>
        <p:spPr>
          <a:xfrm>
            <a:off x="2493360" y="4804200"/>
            <a:ext cx="1101900" cy="398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rgbClr val="000000"/>
                </a:solidFill>
                <a:latin typeface="Calibri"/>
                <a:ea typeface="Calibri"/>
                <a:cs typeface="Calibri"/>
                <a:sym typeface="Calibri"/>
              </a:rPr>
              <a:t>fórmulas</a:t>
            </a:r>
            <a:endParaRPr sz="2000" b="0" i="0" u="none" strike="noStrike" cap="none">
              <a:solidFill>
                <a:srgbClr val="000000"/>
              </a:solidFill>
              <a:latin typeface="Arial"/>
              <a:ea typeface="Arial"/>
              <a:cs typeface="Arial"/>
              <a:sym typeface="Arial"/>
            </a:endParaRPr>
          </a:p>
        </p:txBody>
      </p:sp>
      <p:pic>
        <p:nvPicPr>
          <p:cNvPr id="578" name="Google Shape;578;g358b18b06f9_0_0" descr="Chain, Link, Locked, Share Icon - Chain Link Icon Clipart ..."/>
          <p:cNvPicPr preferRelativeResize="0"/>
          <p:nvPr/>
        </p:nvPicPr>
        <p:blipFill rotWithShape="1">
          <a:blip r:embed="rId3">
            <a:alphaModFix amt="50000"/>
          </a:blip>
          <a:srcRect/>
          <a:stretch/>
        </p:blipFill>
        <p:spPr>
          <a:xfrm>
            <a:off x="3871800" y="4964040"/>
            <a:ext cx="1198080" cy="347400"/>
          </a:xfrm>
          <a:prstGeom prst="rect">
            <a:avLst/>
          </a:prstGeom>
          <a:noFill/>
          <a:ln>
            <a:noFill/>
          </a:ln>
        </p:spPr>
      </p:pic>
      <p:sp>
        <p:nvSpPr>
          <p:cNvPr id="579" name="Google Shape;579;g358b18b06f9_0_0"/>
          <p:cNvSpPr/>
          <p:nvPr/>
        </p:nvSpPr>
        <p:spPr>
          <a:xfrm>
            <a:off x="5300280" y="4159980"/>
            <a:ext cx="6095400" cy="700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AR" sz="2000" b="0" i="0" u="none" strike="noStrike" cap="none">
                <a:solidFill>
                  <a:srgbClr val="000000"/>
                </a:solidFill>
                <a:latin typeface="Calibri"/>
                <a:ea typeface="Calibri"/>
                <a:cs typeface="Calibri"/>
                <a:sym typeface="Calibri"/>
              </a:rPr>
              <a:t>el tamaño del sistema y los factores del producto, proyecto y equipo  </a:t>
            </a:r>
            <a:r>
              <a:rPr lang="es-AR" sz="2000" b="1" i="0" u="none" strike="noStrike" cap="none">
                <a:solidFill>
                  <a:srgbClr val="FF0000"/>
                </a:solidFill>
                <a:latin typeface="Calibri"/>
                <a:ea typeface="Calibri"/>
                <a:cs typeface="Calibri"/>
                <a:sym typeface="Calibri"/>
              </a:rPr>
              <a:t>CON</a:t>
            </a:r>
            <a:endParaRPr sz="2000" b="0" i="0" u="none" strike="noStrike" cap="none">
              <a:solidFill>
                <a:srgbClr val="000000"/>
              </a:solidFill>
              <a:latin typeface="Arial"/>
              <a:ea typeface="Arial"/>
              <a:cs typeface="Arial"/>
              <a:sym typeface="Arial"/>
            </a:endParaRPr>
          </a:p>
        </p:txBody>
      </p:sp>
      <p:sp>
        <p:nvSpPr>
          <p:cNvPr id="580" name="Google Shape;580;g358b18b06f9_0_0"/>
          <p:cNvSpPr/>
          <p:nvPr/>
        </p:nvSpPr>
        <p:spPr>
          <a:xfrm>
            <a:off x="7634880" y="4996080"/>
            <a:ext cx="475800" cy="617400"/>
          </a:xfrm>
          <a:prstGeom prst="downArrow">
            <a:avLst>
              <a:gd name="adj1" fmla="val 0"/>
              <a:gd name="adj2" fmla="val 50000"/>
            </a:avLst>
          </a:prstGeom>
          <a:solidFill>
            <a:schemeClr val="accent1"/>
          </a:solidFill>
          <a:ln w="25550" cap="flat" cmpd="sng">
            <a:solidFill>
              <a:srgbClr val="8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g358b18b06f9_0_0"/>
          <p:cNvSpPr txBox="1"/>
          <p:nvPr/>
        </p:nvSpPr>
        <p:spPr>
          <a:xfrm>
            <a:off x="3960000" y="5311440"/>
            <a:ext cx="885000" cy="3021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s-AR" sz="1500" b="0" i="0" u="none" strike="noStrike" cap="none">
                <a:solidFill>
                  <a:srgbClr val="000000"/>
                </a:solidFill>
                <a:latin typeface="Arial"/>
                <a:ea typeface="Arial"/>
                <a:cs typeface="Arial"/>
                <a:sym typeface="Arial"/>
              </a:rPr>
              <a:t>vinculan</a:t>
            </a:r>
            <a:endParaRPr sz="1400" b="0" i="0" u="none" strike="noStrike" cap="none">
              <a:solidFill>
                <a:srgbClr val="000000"/>
              </a:solidFill>
              <a:latin typeface="Arial"/>
              <a:ea typeface="Arial"/>
              <a:cs typeface="Arial"/>
              <a:sym typeface="Arial"/>
            </a:endParaRPr>
          </a:p>
        </p:txBody>
      </p:sp>
      <p:sp>
        <p:nvSpPr>
          <p:cNvPr id="582" name="Google Shape;582;g358b18b06f9_0_0"/>
          <p:cNvSpPr txBox="1"/>
          <p:nvPr/>
        </p:nvSpPr>
        <p:spPr>
          <a:xfrm>
            <a:off x="6953642" y="6133348"/>
            <a:ext cx="47601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Pressman, R. S., &amp; Maxim, B. R. (2023). </a:t>
            </a:r>
            <a:r>
              <a:rPr lang="es-AR" sz="1400" b="0" i="1" u="none" strike="noStrike" cap="none">
                <a:solidFill>
                  <a:srgbClr val="000000"/>
                </a:solidFill>
                <a:latin typeface="Arial"/>
                <a:ea typeface="Arial"/>
                <a:cs typeface="Arial"/>
                <a:sym typeface="Arial"/>
              </a:rPr>
              <a:t>Software Engineering: A Practitioner's Approach</a:t>
            </a:r>
            <a:r>
              <a:rPr lang="es-AR" sz="1400" b="0" i="0" u="none" strike="noStrike" cap="none">
                <a:solidFill>
                  <a:srgbClr val="000000"/>
                </a:solidFill>
                <a:latin typeface="Arial"/>
                <a:ea typeface="Arial"/>
                <a:cs typeface="Arial"/>
                <a:sym typeface="Arial"/>
              </a:rPr>
              <a:t> (9th ed.). McGraw-Hill Education.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8"/>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t>Métrica -definición</a:t>
            </a:r>
            <a:endParaRPr/>
          </a:p>
        </p:txBody>
      </p:sp>
      <p:sp>
        <p:nvSpPr>
          <p:cNvPr id="100" name="Google Shape;100;p8"/>
          <p:cNvSpPr txBox="1">
            <a:spLocks noGrp="1"/>
          </p:cNvSpPr>
          <p:nvPr>
            <p:ph type="body" idx="1"/>
          </p:nvPr>
        </p:nvSpPr>
        <p:spPr>
          <a:xfrm>
            <a:off x="1199456" y="2835605"/>
            <a:ext cx="9793088" cy="1280204"/>
          </a:xfrm>
          <a:prstGeom prst="rect">
            <a:avLst/>
          </a:prstGeom>
          <a:noFill/>
          <a:ln>
            <a:noFill/>
          </a:ln>
        </p:spPr>
        <p:txBody>
          <a:bodyPr spcFirstLastPara="1" wrap="square" lIns="91425" tIns="45700" rIns="91425" bIns="45700" anchor="t" anchorCtr="0">
            <a:normAutofit/>
          </a:bodyPr>
          <a:lstStyle/>
          <a:p>
            <a:pPr marL="457200" lvl="0" indent="-381000" algn="l" rtl="0">
              <a:lnSpc>
                <a:spcPct val="85000"/>
              </a:lnSpc>
              <a:spcBef>
                <a:spcPts val="1300"/>
              </a:spcBef>
              <a:spcAft>
                <a:spcPts val="0"/>
              </a:spcAft>
              <a:buClr>
                <a:srgbClr val="C00000"/>
              </a:buClr>
              <a:buSzPts val="2400"/>
              <a:buFont typeface="Arial"/>
              <a:buChar char="»"/>
            </a:pPr>
            <a:r>
              <a:rPr lang="es-AR"/>
              <a:t> A diferencia de una simple medida, una métrica a menudo implica un cálculo o una fórmula que relaciona varias medidas para proporcionar una comprensión más profunda</a:t>
            </a:r>
            <a:endParaRPr/>
          </a:p>
        </p:txBody>
      </p:sp>
      <p:sp>
        <p:nvSpPr>
          <p:cNvPr id="101" name="Google Shape;101;p8"/>
          <p:cNvSpPr txBox="1"/>
          <p:nvPr/>
        </p:nvSpPr>
        <p:spPr>
          <a:xfrm>
            <a:off x="6803136" y="6511087"/>
            <a:ext cx="489268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000" b="0" i="0" u="none" strike="noStrike" cap="none">
                <a:solidFill>
                  <a:srgbClr val="000000"/>
                </a:solidFill>
                <a:latin typeface="Arial"/>
                <a:ea typeface="Arial"/>
                <a:cs typeface="Arial"/>
                <a:sym typeface="Arial"/>
              </a:rPr>
              <a:t>Pressman, R. S. (2010). Software Engineering: A Practitioner's Approach (7th ed.). </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8"/>
          <p:cNvSpPr txBox="1"/>
          <p:nvPr/>
        </p:nvSpPr>
        <p:spPr>
          <a:xfrm>
            <a:off x="623520" y="643320"/>
            <a:ext cx="10772280" cy="1128960"/>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COCOMO II - Modelos</a:t>
            </a:r>
            <a:endParaRPr sz="4000" b="1" i="0" u="none" strike="noStrike" cap="none">
              <a:solidFill>
                <a:schemeClr val="accent5"/>
              </a:solidFill>
              <a:latin typeface="Calibri"/>
              <a:ea typeface="Calibri"/>
              <a:cs typeface="Calibri"/>
              <a:sym typeface="Calibri"/>
            </a:endParaRPr>
          </a:p>
        </p:txBody>
      </p:sp>
      <p:sp>
        <p:nvSpPr>
          <p:cNvPr id="588" name="Google Shape;588;p48"/>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50</a:t>
            </a:fld>
            <a:endParaRPr sz="10300" b="0" i="0" u="none" strike="noStrike" cap="none">
              <a:solidFill>
                <a:srgbClr val="A5A5A5"/>
              </a:solidFill>
              <a:latin typeface="Times New Roman"/>
              <a:ea typeface="Times New Roman"/>
              <a:cs typeface="Times New Roman"/>
              <a:sym typeface="Times New Roman"/>
            </a:endParaRPr>
          </a:p>
        </p:txBody>
      </p:sp>
      <p:sp>
        <p:nvSpPr>
          <p:cNvPr id="589" name="Google Shape;589;p48"/>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pic>
        <p:nvPicPr>
          <p:cNvPr id="590" name="Google Shape;590;p48"/>
          <p:cNvPicPr preferRelativeResize="0"/>
          <p:nvPr/>
        </p:nvPicPr>
        <p:blipFill rotWithShape="1">
          <a:blip r:embed="rId3">
            <a:alphaModFix amt="50000"/>
          </a:blip>
          <a:srcRect l="9155" t="25150" r="32395" b="35677"/>
          <a:stretch/>
        </p:blipFill>
        <p:spPr>
          <a:xfrm>
            <a:off x="1283040" y="1889280"/>
            <a:ext cx="8272440" cy="4458960"/>
          </a:xfrm>
          <a:prstGeom prst="rect">
            <a:avLst/>
          </a:prstGeom>
          <a:noFill/>
          <a:ln>
            <a:noFill/>
          </a:ln>
        </p:spPr>
      </p:pic>
      <p:sp>
        <p:nvSpPr>
          <p:cNvPr id="591" name="Google Shape;591;p48"/>
          <p:cNvSpPr txBox="1"/>
          <p:nvPr/>
        </p:nvSpPr>
        <p:spPr>
          <a:xfrm>
            <a:off x="7240314" y="6133711"/>
            <a:ext cx="415548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Pressman, R. S., &amp; Maxim, B. R. (2023). </a:t>
            </a:r>
            <a:r>
              <a:rPr lang="es-AR" sz="1400" b="0" i="1" u="none" strike="noStrike" cap="none">
                <a:solidFill>
                  <a:srgbClr val="000000"/>
                </a:solidFill>
                <a:latin typeface="Arial"/>
                <a:ea typeface="Arial"/>
                <a:cs typeface="Arial"/>
                <a:sym typeface="Arial"/>
              </a:rPr>
              <a:t>Software Engineering: A Practitioner's Approach</a:t>
            </a:r>
            <a:r>
              <a:rPr lang="es-AR" sz="1400" b="0" i="0" u="none" strike="noStrike" cap="none">
                <a:solidFill>
                  <a:srgbClr val="000000"/>
                </a:solidFill>
                <a:latin typeface="Arial"/>
                <a:ea typeface="Arial"/>
                <a:cs typeface="Arial"/>
                <a:sym typeface="Arial"/>
              </a:rPr>
              <a:t> (9th ed.). McGraw-Hill Education.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623520" y="643320"/>
            <a:ext cx="10772280" cy="1128960"/>
          </a:xfrm>
          <a:prstGeom prst="rect">
            <a:avLst/>
          </a:prstGeom>
          <a:noFill/>
          <a:ln>
            <a:noFill/>
          </a:ln>
        </p:spPr>
        <p:txBody>
          <a:bodyPr anchor="ctr">
            <a:normAutofit/>
          </a:bodyPr>
          <a:lstStyle/>
          <a:p>
            <a:pPr>
              <a:lnSpc>
                <a:spcPct val="85000"/>
              </a:lnSpc>
            </a:pPr>
            <a:r>
              <a:rPr lang="es-ES" sz="3600" b="0" strike="noStrike" spc="-120" dirty="0">
                <a:solidFill>
                  <a:srgbClr val="C00000"/>
                </a:solidFill>
                <a:latin typeface="Calibri Light"/>
              </a:rPr>
              <a:t>COCOMO II</a:t>
            </a:r>
            <a:br>
              <a:rPr dirty="0"/>
            </a:br>
            <a:r>
              <a:rPr lang="es-ES" sz="3600" b="0" strike="noStrike" spc="-120" dirty="0">
                <a:solidFill>
                  <a:srgbClr val="C00000"/>
                </a:solidFill>
                <a:latin typeface="Calibri Light"/>
              </a:rPr>
              <a:t>1. Modelo de composición de aplicación</a:t>
            </a:r>
            <a:endParaRPr lang="es-ES" sz="3600" b="0" strike="noStrike" spc="-1" dirty="0">
              <a:solidFill>
                <a:srgbClr val="000000"/>
              </a:solidFill>
              <a:latin typeface="Calibri Light"/>
            </a:endParaRPr>
          </a:p>
        </p:txBody>
      </p:sp>
      <p:sp>
        <p:nvSpPr>
          <p:cNvPr id="167" name="TextShape 2"/>
          <p:cNvSpPr txBox="1"/>
          <p:nvPr/>
        </p:nvSpPr>
        <p:spPr>
          <a:xfrm>
            <a:off x="9249480" y="2852640"/>
            <a:ext cx="2925720" cy="1048320"/>
          </a:xfrm>
          <a:prstGeom prst="rect">
            <a:avLst/>
          </a:prstGeom>
          <a:noFill/>
          <a:ln>
            <a:noFill/>
          </a:ln>
        </p:spPr>
        <p:txBody>
          <a:bodyPr anchor="b">
            <a:noAutofit/>
          </a:bodyPr>
          <a:lstStyle/>
          <a:p>
            <a:pPr algn="r">
              <a:lnSpc>
                <a:spcPct val="100000"/>
              </a:lnSpc>
            </a:pPr>
            <a:fld id="{BB35EAEB-9DF9-41AE-BAC0-0C3DFE0DC01D}" type="slidenum">
              <a:rPr lang="es-AR" sz="10300" b="0" strike="noStrike" spc="-1">
                <a:solidFill>
                  <a:srgbClr val="C00000"/>
                </a:solidFill>
                <a:latin typeface="Calibri Light"/>
              </a:rPr>
              <a:t>51</a:t>
            </a:fld>
            <a:endParaRPr lang="es-AR" sz="10300" b="0" strike="noStrike" spc="-1">
              <a:latin typeface="Times New Roman"/>
            </a:endParaRPr>
          </a:p>
        </p:txBody>
      </p:sp>
      <p:sp>
        <p:nvSpPr>
          <p:cNvPr id="169" name="TextShape 4"/>
          <p:cNvSpPr txBox="1"/>
          <p:nvPr/>
        </p:nvSpPr>
        <p:spPr>
          <a:xfrm>
            <a:off x="168840" y="6554520"/>
            <a:ext cx="2154600" cy="212760"/>
          </a:xfrm>
          <a:prstGeom prst="rect">
            <a:avLst/>
          </a:prstGeom>
          <a:noFill/>
          <a:ln>
            <a:noFill/>
          </a:ln>
        </p:spPr>
        <p:txBody>
          <a:bodyPr lIns="90000" tIns="45000" rIns="90000" bIns="45000">
            <a:noAutofit/>
          </a:bodyPr>
          <a:lstStyle/>
          <a:p>
            <a:pPr>
              <a:lnSpc>
                <a:spcPct val="100000"/>
              </a:lnSpc>
            </a:pPr>
            <a:r>
              <a:rPr lang="es-AR" sz="1400" b="0" strike="noStrike" spc="-1" dirty="0">
                <a:solidFill>
                  <a:srgbClr val="8F8F8F"/>
                </a:solidFill>
                <a:latin typeface="Calibri Light"/>
              </a:rPr>
              <a:t>Ingeniería de Software II</a:t>
            </a:r>
            <a:endParaRPr lang="es-AR" sz="1400" b="0" strike="noStrike" spc="-1" dirty="0">
              <a:latin typeface="Times New Roman"/>
            </a:endParaRPr>
          </a:p>
        </p:txBody>
      </p:sp>
      <p:sp>
        <p:nvSpPr>
          <p:cNvPr id="170" name="CustomShape 5"/>
          <p:cNvSpPr/>
          <p:nvPr/>
        </p:nvSpPr>
        <p:spPr>
          <a:xfrm>
            <a:off x="1738440" y="6429240"/>
            <a:ext cx="3142800" cy="35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18960" indent="-318600">
              <a:lnSpc>
                <a:spcPct val="100000"/>
              </a:lnSpc>
              <a:spcBef>
                <a:spcPts val="700"/>
              </a:spcBef>
            </a:pPr>
            <a:r>
              <a:rPr lang="es-AR" sz="1400" b="0" strike="noStrike" spc="-1">
                <a:solidFill>
                  <a:srgbClr val="000000"/>
                </a:solidFill>
                <a:latin typeface="Calibri Light"/>
              </a:rPr>
              <a:t>Fuente: Somerville Cap. 26</a:t>
            </a:r>
            <a:endParaRPr lang="es-AR" sz="1400" b="0" strike="noStrike" spc="-1">
              <a:latin typeface="Arial"/>
            </a:endParaRPr>
          </a:p>
        </p:txBody>
      </p:sp>
      <p:sp>
        <p:nvSpPr>
          <p:cNvPr id="171" name="CustomShape 6"/>
          <p:cNvSpPr/>
          <p:nvPr/>
        </p:nvSpPr>
        <p:spPr>
          <a:xfrm>
            <a:off x="1528560" y="2784240"/>
            <a:ext cx="104173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dirty="0">
                <a:solidFill>
                  <a:srgbClr val="000000"/>
                </a:solidFill>
                <a:latin typeface="Calibri Light"/>
              </a:rPr>
              <a:t>Se basa en una </a:t>
            </a:r>
            <a:r>
              <a:rPr lang="es-ES" sz="1800" b="1" i="1" strike="noStrike" spc="-1" dirty="0">
                <a:solidFill>
                  <a:srgbClr val="000000"/>
                </a:solidFill>
                <a:latin typeface="Calibri Light"/>
              </a:rPr>
              <a:t>estimación</a:t>
            </a:r>
            <a:r>
              <a:rPr lang="es-ES" sz="1800" b="0" strike="noStrike" spc="-1" dirty="0">
                <a:solidFill>
                  <a:srgbClr val="000000"/>
                </a:solidFill>
                <a:latin typeface="Calibri Light"/>
              </a:rPr>
              <a:t> de  </a:t>
            </a:r>
            <a:r>
              <a:rPr lang="es-ES" sz="1800" b="0" i="1" strike="noStrike" spc="-1" dirty="0">
                <a:solidFill>
                  <a:srgbClr val="000000"/>
                </a:solidFill>
                <a:latin typeface="Calibri Light"/>
              </a:rPr>
              <a:t>puntos de aplicación</a:t>
            </a:r>
            <a:r>
              <a:rPr lang="es-ES" sz="1800" b="0" strike="noStrike" spc="-1" dirty="0">
                <a:solidFill>
                  <a:srgbClr val="000000"/>
                </a:solidFill>
                <a:latin typeface="Calibri Light"/>
              </a:rPr>
              <a:t> (o puntos objetos)</a:t>
            </a:r>
            <a:endParaRPr lang="es-AR" sz="1800" b="0" strike="noStrike" spc="-1" dirty="0">
              <a:latin typeface="Arial"/>
            </a:endParaRPr>
          </a:p>
          <a:p>
            <a:pPr>
              <a:lnSpc>
                <a:spcPct val="100000"/>
              </a:lnSpc>
            </a:pPr>
            <a:endParaRPr lang="es-AR" sz="1800" b="0" strike="noStrike" spc="-1" dirty="0">
              <a:latin typeface="Arial"/>
            </a:endParaRPr>
          </a:p>
        </p:txBody>
      </p:sp>
      <p:pic>
        <p:nvPicPr>
          <p:cNvPr id="172" name="Graphic 6" descr="Mano con dedo índice apuntando a la derecha"/>
          <p:cNvPicPr/>
          <p:nvPr/>
        </p:nvPicPr>
        <p:blipFill>
          <a:blip r:embed="rId2">
            <a:alphaModFix amt="50000"/>
          </a:blip>
          <a:stretch/>
        </p:blipFill>
        <p:spPr>
          <a:xfrm>
            <a:off x="943920" y="2037600"/>
            <a:ext cx="594360" cy="594360"/>
          </a:xfrm>
          <a:prstGeom prst="rect">
            <a:avLst/>
          </a:prstGeom>
          <a:ln>
            <a:noFill/>
          </a:ln>
        </p:spPr>
      </p:pic>
      <p:sp>
        <p:nvSpPr>
          <p:cNvPr id="173" name="CustomShape 7"/>
          <p:cNvSpPr/>
          <p:nvPr/>
        </p:nvSpPr>
        <p:spPr>
          <a:xfrm>
            <a:off x="1528920" y="2032920"/>
            <a:ext cx="10080000" cy="6404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s-ES" sz="1800" b="0" strike="noStrike" spc="-1">
                <a:solidFill>
                  <a:srgbClr val="000000"/>
                </a:solidFill>
                <a:latin typeface="Calibri Light"/>
              </a:rPr>
              <a:t>Modela el </a:t>
            </a:r>
            <a:r>
              <a:rPr lang="es-ES" sz="1800" b="1" i="1" strike="noStrike" spc="-1">
                <a:solidFill>
                  <a:srgbClr val="000000"/>
                </a:solidFill>
                <a:latin typeface="Calibri Light"/>
              </a:rPr>
              <a:t>esfuerzo</a:t>
            </a:r>
            <a:r>
              <a:rPr lang="es-ES" sz="1800" b="0" strike="noStrike" spc="-1">
                <a:solidFill>
                  <a:srgbClr val="000000"/>
                </a:solidFill>
                <a:latin typeface="Calibri Light"/>
              </a:rPr>
              <a:t> requerido para desarrollar sistemas creados a partir de componentes de reutilización, y proyectos de creación de prototipos. </a:t>
            </a:r>
            <a:r>
              <a:rPr lang="en-US" sz="1800" b="0" strike="noStrike" spc="-1">
                <a:solidFill>
                  <a:srgbClr val="000000"/>
                </a:solidFill>
                <a:latin typeface="Calibri Light"/>
              </a:rPr>
              <a:t>​</a:t>
            </a:r>
            <a:endParaRPr lang="es-AR" sz="1800" b="0" strike="noStrike" spc="-1">
              <a:latin typeface="Arial"/>
            </a:endParaRPr>
          </a:p>
        </p:txBody>
      </p:sp>
      <p:pic>
        <p:nvPicPr>
          <p:cNvPr id="174" name="Graphic 6" descr="Mano con dedo índice apuntando a la derecha"/>
          <p:cNvPicPr/>
          <p:nvPr/>
        </p:nvPicPr>
        <p:blipFill>
          <a:blip r:embed="rId3">
            <a:alphaModFix amt="50000"/>
          </a:blip>
          <a:stretch/>
        </p:blipFill>
        <p:spPr>
          <a:xfrm>
            <a:off x="943920" y="2725920"/>
            <a:ext cx="594360" cy="594360"/>
          </a:xfrm>
          <a:prstGeom prst="rect">
            <a:avLst/>
          </a:prstGeom>
          <a:ln>
            <a:noFill/>
          </a:ln>
        </p:spPr>
      </p:pic>
      <p:grpSp>
        <p:nvGrpSpPr>
          <p:cNvPr id="175" name="Group 8"/>
          <p:cNvGrpSpPr/>
          <p:nvPr/>
        </p:nvGrpSpPr>
        <p:grpSpPr>
          <a:xfrm>
            <a:off x="1885320" y="3426120"/>
            <a:ext cx="7065720" cy="3247200"/>
            <a:chOff x="1885320" y="3426120"/>
            <a:chExt cx="7065720" cy="3247200"/>
          </a:xfrm>
        </p:grpSpPr>
        <p:pic>
          <p:nvPicPr>
            <p:cNvPr id="176" name="Picture 21"/>
            <p:cNvPicPr/>
            <p:nvPr/>
          </p:nvPicPr>
          <p:blipFill>
            <a:blip r:embed="rId4">
              <a:alphaModFix amt="50000"/>
            </a:blip>
            <a:srcRect l="9850" t="10094" r="11494" b="9074"/>
            <a:stretch/>
          </p:blipFill>
          <p:spPr>
            <a:xfrm rot="420000">
              <a:off x="1885320" y="3426120"/>
              <a:ext cx="7065720" cy="3247200"/>
            </a:xfrm>
            <a:prstGeom prst="rect">
              <a:avLst/>
            </a:prstGeom>
            <a:ln>
              <a:noFill/>
            </a:ln>
          </p:spPr>
        </p:pic>
        <p:sp>
          <p:nvSpPr>
            <p:cNvPr id="177" name="CustomShape 9"/>
            <p:cNvSpPr/>
            <p:nvPr/>
          </p:nvSpPr>
          <p:spPr>
            <a:xfrm>
              <a:off x="2905560" y="4232880"/>
              <a:ext cx="4992120" cy="1631216"/>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s-ES" sz="1800" b="0" strike="noStrike" spc="-1" dirty="0">
                  <a:solidFill>
                    <a:srgbClr val="000000"/>
                  </a:solidFill>
                  <a:latin typeface="Calibri Light"/>
                </a:rPr>
                <a:t>E</a:t>
              </a:r>
              <a:r>
                <a:rPr lang="es-ES" sz="1600" b="0" strike="noStrike" spc="-1" dirty="0">
                  <a:solidFill>
                    <a:srgbClr val="000000"/>
                  </a:solidFill>
                  <a:latin typeface="Calibri"/>
                </a:rPr>
                <a:t>l número de </a:t>
              </a:r>
              <a:r>
                <a:rPr lang="es-ES" sz="1600" b="0" i="1" strike="noStrike" spc="-1" dirty="0">
                  <a:solidFill>
                    <a:srgbClr val="000000"/>
                  </a:solidFill>
                  <a:latin typeface="Calibri"/>
                </a:rPr>
                <a:t>puntos de aplicación</a:t>
              </a:r>
              <a:r>
                <a:rPr lang="es-ES" sz="1600" b="0" strike="noStrike" spc="-1" dirty="0">
                  <a:solidFill>
                    <a:srgbClr val="000000"/>
                  </a:solidFill>
                  <a:latin typeface="Calibri"/>
                </a:rPr>
                <a:t> en un programa es una estimación ponderada del número de pantallas que se despliegan, el número de informes que se producen, el número de módulos en lenguajes de programación imperativa (como Java) y el número de líneas de lenguaje de </a:t>
              </a:r>
              <a:r>
                <a:rPr lang="es-AR" sz="1600" b="0" strike="noStrike" spc="-1" dirty="0">
                  <a:solidFill>
                    <a:srgbClr val="000000"/>
                  </a:solidFill>
                  <a:latin typeface="Calibri"/>
                </a:rPr>
                <a:t>script</a:t>
              </a:r>
              <a:r>
                <a:rPr lang="es-AR" sz="1600" b="0" i="1" strike="noStrike" spc="-1" dirty="0">
                  <a:solidFill>
                    <a:srgbClr val="000000"/>
                  </a:solidFill>
                  <a:latin typeface="Calibri"/>
                </a:rPr>
                <a:t> (scripting </a:t>
              </a:r>
              <a:r>
                <a:rPr lang="es-AR" sz="1600" b="0" i="1" strike="noStrike" spc="-1" dirty="0" err="1">
                  <a:solidFill>
                    <a:srgbClr val="000000"/>
                  </a:solidFill>
                  <a:latin typeface="Calibri"/>
                </a:rPr>
                <a:t>language</a:t>
              </a:r>
              <a:r>
                <a:rPr lang="es-AR" sz="1600" b="0" i="1" strike="noStrike" spc="-1" dirty="0">
                  <a:solidFill>
                    <a:srgbClr val="000000"/>
                  </a:solidFill>
                  <a:latin typeface="Calibri"/>
                </a:rPr>
                <a:t>)</a:t>
              </a:r>
              <a:r>
                <a:rPr lang="es-AR" sz="1600" b="0" strike="noStrike" spc="-1" dirty="0">
                  <a:solidFill>
                    <a:srgbClr val="000000"/>
                  </a:solidFill>
                  <a:latin typeface="Calibri"/>
                </a:rPr>
                <a:t>.</a:t>
              </a:r>
              <a:endParaRPr lang="es-AR" sz="1800" b="0" strike="noStrike" spc="-1" dirty="0">
                <a:latin typeface="Arial"/>
              </a:endParaRPr>
            </a:p>
          </p:txBody>
        </p:sp>
      </p:grpSp>
      <p:sp>
        <p:nvSpPr>
          <p:cNvPr id="178" name="CustomShape 10"/>
          <p:cNvSpPr/>
          <p:nvPr/>
        </p:nvSpPr>
        <p:spPr>
          <a:xfrm>
            <a:off x="2259000" y="3635640"/>
            <a:ext cx="5985000" cy="162180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AR" sz="2000" b="1" strike="noStrike" spc="-1">
                <a:solidFill>
                  <a:srgbClr val="262626"/>
                </a:solidFill>
                <a:latin typeface="Calibri"/>
              </a:rPr>
              <a:t>PM = (NAP x (1-%reutilización/100))/PROD</a:t>
            </a:r>
            <a:r>
              <a:rPr lang="es-AR" sz="2000" b="1" strike="noStrike" spc="-1">
                <a:solidFill>
                  <a:srgbClr val="FFFFFF"/>
                </a:solidFill>
                <a:latin typeface="Calibri"/>
                <a:ea typeface="Calibri Light"/>
              </a:rPr>
              <a:t>​</a:t>
            </a:r>
            <a:endParaRPr lang="es-AR" sz="2000" b="0" strike="noStrike" spc="-1">
              <a:latin typeface="Arial"/>
            </a:endParaRPr>
          </a:p>
        </p:txBody>
      </p:sp>
      <p:sp>
        <p:nvSpPr>
          <p:cNvPr id="179" name="CustomShape 11"/>
          <p:cNvSpPr/>
          <p:nvPr/>
        </p:nvSpPr>
        <p:spPr>
          <a:xfrm>
            <a:off x="8293680" y="1447920"/>
            <a:ext cx="2949480" cy="3354840"/>
          </a:xfrm>
          <a:prstGeom prst="rect">
            <a:avLst/>
          </a:prstGeom>
          <a:gradFill rotWithShape="0">
            <a:gsLst>
              <a:gs pos="0">
                <a:srgbClr val="E78C43"/>
              </a:gs>
              <a:gs pos="100000">
                <a:srgbClr val="E58321"/>
              </a:gs>
            </a:gsLst>
            <a:lin ang="2700000"/>
          </a:gradFill>
          <a:ln>
            <a:solidFill>
              <a:schemeClr val="accent4">
                <a:lumMod val="60000"/>
                <a:lumOff val="40000"/>
              </a:schemeClr>
            </a:solidFill>
          </a:ln>
          <a:effectLst>
            <a:outerShdw blurRad="57150" dist="19080" dir="5400000" algn="ctr" rotWithShape="0">
              <a:srgbClr val="000000">
                <a:alpha val="63000"/>
              </a:srgbClr>
            </a:outerShdw>
          </a:effectLst>
        </p:spPr>
        <p:style>
          <a:lnRef idx="0">
            <a:schemeClr val="accent3"/>
          </a:lnRef>
          <a:fillRef idx="3">
            <a:schemeClr val="accent3"/>
          </a:fillRef>
          <a:effectRef idx="3">
            <a:schemeClr val="accent3"/>
          </a:effectRef>
          <a:fontRef idx="minor"/>
        </p:style>
        <p:txBody>
          <a:bodyPr lIns="90000" tIns="45000" rIns="90000" bIns="45000" anchor="ctr">
            <a:noAutofit/>
          </a:bodyPr>
          <a:lstStyle/>
          <a:p>
            <a:pPr>
              <a:lnSpc>
                <a:spcPct val="100000"/>
              </a:lnSpc>
            </a:pPr>
            <a:r>
              <a:rPr lang="es-AR" sz="1800" b="1" i="1" u="sng" strike="noStrike" spc="-1">
                <a:solidFill>
                  <a:srgbClr val="000000"/>
                </a:solidFill>
                <a:uFillTx/>
                <a:latin typeface="Calibri Light"/>
                <a:ea typeface="Calibri Light"/>
              </a:rPr>
              <a:t>Parámetros </a:t>
            </a:r>
            <a:endParaRPr lang="es-AR" sz="1800" b="0" strike="noStrike" spc="-1">
              <a:latin typeface="Arial"/>
            </a:endParaRPr>
          </a:p>
          <a:p>
            <a:pPr>
              <a:lnSpc>
                <a:spcPct val="100000"/>
              </a:lnSpc>
            </a:pPr>
            <a:endParaRPr lang="es-AR" sz="1800" b="0" strike="noStrike" spc="-1">
              <a:latin typeface="Arial"/>
            </a:endParaRPr>
          </a:p>
          <a:p>
            <a:pPr>
              <a:lnSpc>
                <a:spcPct val="100000"/>
              </a:lnSpc>
            </a:pPr>
            <a:r>
              <a:rPr lang="es-AR" sz="1800" b="1" strike="noStrike" spc="-1">
                <a:solidFill>
                  <a:srgbClr val="262626"/>
                </a:solidFill>
                <a:latin typeface="Calibri"/>
                <a:ea typeface="Arial"/>
              </a:rPr>
              <a:t>PM </a:t>
            </a:r>
            <a:r>
              <a:rPr lang="es-AR" sz="1800" b="0" strike="noStrike" spc="-1">
                <a:solidFill>
                  <a:srgbClr val="262626"/>
                </a:solidFill>
                <a:latin typeface="Calibri"/>
                <a:ea typeface="Arial"/>
              </a:rPr>
              <a:t>= esfuerzo estimado en personas/mes</a:t>
            </a:r>
            <a:r>
              <a:rPr lang="en-US" sz="1800" b="0" strike="noStrike" spc="-1">
                <a:solidFill>
                  <a:srgbClr val="FFFFFF"/>
                </a:solidFill>
                <a:latin typeface="Calibri"/>
                <a:ea typeface="Arial"/>
              </a:rPr>
              <a:t>​</a:t>
            </a:r>
            <a:endParaRPr lang="es-AR" sz="1800" b="0" strike="noStrike" spc="-1">
              <a:latin typeface="Arial"/>
            </a:endParaRPr>
          </a:p>
          <a:p>
            <a:pPr>
              <a:lnSpc>
                <a:spcPct val="100000"/>
              </a:lnSpc>
            </a:pPr>
            <a:endParaRPr lang="es-AR" sz="1800" b="0" strike="noStrike" spc="-1">
              <a:latin typeface="Arial"/>
            </a:endParaRPr>
          </a:p>
          <a:p>
            <a:pPr>
              <a:lnSpc>
                <a:spcPct val="100000"/>
              </a:lnSpc>
            </a:pPr>
            <a:r>
              <a:rPr lang="es-AR" sz="1800" b="1" strike="noStrike" spc="-1">
                <a:solidFill>
                  <a:srgbClr val="262626"/>
                </a:solidFill>
                <a:latin typeface="Calibri"/>
                <a:ea typeface="Arial"/>
              </a:rPr>
              <a:t>NAP </a:t>
            </a:r>
            <a:r>
              <a:rPr lang="es-AR" sz="1800" b="0" strike="noStrike" spc="-1">
                <a:solidFill>
                  <a:srgbClr val="262626"/>
                </a:solidFill>
                <a:latin typeface="Calibri"/>
                <a:ea typeface="Arial"/>
              </a:rPr>
              <a:t>= total de puntos de aplicación.</a:t>
            </a:r>
            <a:r>
              <a:rPr lang="en-US" sz="1800" b="0" strike="noStrike" spc="-1">
                <a:solidFill>
                  <a:srgbClr val="FFFFFF"/>
                </a:solidFill>
                <a:latin typeface="Calibri"/>
                <a:ea typeface="Arial"/>
              </a:rPr>
              <a:t>​</a:t>
            </a:r>
            <a:endParaRPr lang="es-AR" sz="1800" b="0" strike="noStrike" spc="-1">
              <a:latin typeface="Arial"/>
            </a:endParaRPr>
          </a:p>
          <a:p>
            <a:pPr>
              <a:lnSpc>
                <a:spcPct val="100000"/>
              </a:lnSpc>
            </a:pPr>
            <a:endParaRPr lang="es-AR" sz="1800" b="0" strike="noStrike" spc="-1">
              <a:latin typeface="Arial"/>
            </a:endParaRPr>
          </a:p>
          <a:p>
            <a:pPr>
              <a:lnSpc>
                <a:spcPct val="100000"/>
              </a:lnSpc>
            </a:pPr>
            <a:r>
              <a:rPr lang="es-AR" sz="1800" b="1" strike="noStrike" spc="-1">
                <a:solidFill>
                  <a:srgbClr val="262626"/>
                </a:solidFill>
                <a:latin typeface="Calibri"/>
                <a:ea typeface="Arial"/>
              </a:rPr>
              <a:t>PROD </a:t>
            </a:r>
            <a:r>
              <a:rPr lang="es-AR" sz="1800" b="0" strike="noStrike" spc="-1">
                <a:solidFill>
                  <a:srgbClr val="262626"/>
                </a:solidFill>
                <a:latin typeface="Calibri"/>
                <a:ea typeface="Arial"/>
              </a:rPr>
              <a:t>= productividad medida en puntos objeto</a:t>
            </a:r>
            <a:r>
              <a:rPr lang="en-US" sz="1800" b="0" strike="noStrike" spc="-1">
                <a:solidFill>
                  <a:srgbClr val="FFFFFF"/>
                </a:solidFill>
                <a:latin typeface="Calibri"/>
                <a:ea typeface="Arial"/>
              </a:rPr>
              <a:t>​</a:t>
            </a:r>
            <a:endParaRPr lang="es-AR"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623520" y="643320"/>
            <a:ext cx="10772280" cy="1128960"/>
          </a:xfrm>
          <a:prstGeom prst="rect">
            <a:avLst/>
          </a:prstGeom>
          <a:noFill/>
          <a:ln>
            <a:noFill/>
          </a:ln>
        </p:spPr>
        <p:txBody>
          <a:bodyPr anchor="ctr">
            <a:normAutofit/>
          </a:bodyPr>
          <a:lstStyle/>
          <a:p>
            <a:pPr>
              <a:lnSpc>
                <a:spcPct val="85000"/>
              </a:lnSpc>
            </a:pPr>
            <a:r>
              <a:rPr lang="es-ES" sz="3600" b="0" strike="noStrike" spc="-120" dirty="0">
                <a:solidFill>
                  <a:srgbClr val="C00000"/>
                </a:solidFill>
                <a:latin typeface="Calibri Light"/>
              </a:rPr>
              <a:t>COCOMO II</a:t>
            </a:r>
            <a:br>
              <a:rPr dirty="0"/>
            </a:br>
            <a:r>
              <a:rPr lang="es-ES" sz="3600" b="0" strike="noStrike" spc="-120" dirty="0">
                <a:solidFill>
                  <a:srgbClr val="C00000"/>
                </a:solidFill>
                <a:latin typeface="Calibri Light"/>
              </a:rPr>
              <a:t>2. </a:t>
            </a:r>
            <a:r>
              <a:rPr lang="es-ES" sz="3600" b="0" strike="noStrike" spc="-120" dirty="0">
                <a:solidFill>
                  <a:srgbClr val="C00000"/>
                </a:solidFill>
                <a:latin typeface="Calibri Light"/>
                <a:ea typeface="Calibri Light"/>
              </a:rPr>
              <a:t>Modelo de diseño temprano</a:t>
            </a:r>
            <a:endParaRPr lang="es-ES" sz="3600" b="0" strike="noStrike" spc="-1" dirty="0">
              <a:solidFill>
                <a:srgbClr val="000000"/>
              </a:solidFill>
              <a:latin typeface="Calibri Light"/>
            </a:endParaRPr>
          </a:p>
        </p:txBody>
      </p:sp>
      <p:sp>
        <p:nvSpPr>
          <p:cNvPr id="181" name="TextShape 2"/>
          <p:cNvSpPr txBox="1"/>
          <p:nvPr/>
        </p:nvSpPr>
        <p:spPr>
          <a:xfrm>
            <a:off x="9249480" y="2852640"/>
            <a:ext cx="2925720" cy="1048320"/>
          </a:xfrm>
          <a:prstGeom prst="rect">
            <a:avLst/>
          </a:prstGeom>
          <a:noFill/>
          <a:ln>
            <a:noFill/>
          </a:ln>
        </p:spPr>
        <p:txBody>
          <a:bodyPr anchor="b">
            <a:noAutofit/>
          </a:bodyPr>
          <a:lstStyle/>
          <a:p>
            <a:pPr algn="r">
              <a:lnSpc>
                <a:spcPct val="100000"/>
              </a:lnSpc>
            </a:pPr>
            <a:fld id="{ADF105DB-6451-48D6-922A-3595413C73C2}" type="slidenum">
              <a:rPr lang="es-AR" sz="10300" b="0" strike="noStrike" spc="-1">
                <a:solidFill>
                  <a:srgbClr val="C00000"/>
                </a:solidFill>
                <a:latin typeface="Calibri Light"/>
              </a:rPr>
              <a:t>52</a:t>
            </a:fld>
            <a:endParaRPr lang="es-AR" sz="10300" b="0" strike="noStrike" spc="-1">
              <a:latin typeface="Times New Roman"/>
            </a:endParaRPr>
          </a:p>
        </p:txBody>
      </p:sp>
      <p:sp>
        <p:nvSpPr>
          <p:cNvPr id="183" name="TextShape 4"/>
          <p:cNvSpPr txBox="1"/>
          <p:nvPr/>
        </p:nvSpPr>
        <p:spPr>
          <a:xfrm>
            <a:off x="168840" y="6554520"/>
            <a:ext cx="2154600" cy="212760"/>
          </a:xfrm>
          <a:prstGeom prst="rect">
            <a:avLst/>
          </a:prstGeom>
          <a:noFill/>
          <a:ln>
            <a:noFill/>
          </a:ln>
        </p:spPr>
        <p:txBody>
          <a:bodyPr lIns="90000" tIns="45000" rIns="90000" bIns="45000">
            <a:noAutofit/>
          </a:bodyPr>
          <a:lstStyle/>
          <a:p>
            <a:pPr>
              <a:lnSpc>
                <a:spcPct val="100000"/>
              </a:lnSpc>
            </a:pPr>
            <a:r>
              <a:rPr lang="es-AR" sz="1400" b="0" strike="noStrike" spc="-1" dirty="0">
                <a:solidFill>
                  <a:srgbClr val="8F8F8F"/>
                </a:solidFill>
                <a:latin typeface="Calibri Light"/>
              </a:rPr>
              <a:t>Ingeniería de Software II</a:t>
            </a:r>
            <a:endParaRPr lang="es-AR" sz="1400" b="0" strike="noStrike" spc="-1" dirty="0">
              <a:latin typeface="Times New Roman"/>
            </a:endParaRPr>
          </a:p>
        </p:txBody>
      </p:sp>
      <p:sp>
        <p:nvSpPr>
          <p:cNvPr id="184" name="CustomShape 5"/>
          <p:cNvSpPr/>
          <p:nvPr/>
        </p:nvSpPr>
        <p:spPr>
          <a:xfrm>
            <a:off x="1738440" y="6429240"/>
            <a:ext cx="3142800" cy="35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18960" indent="-318600">
              <a:lnSpc>
                <a:spcPct val="100000"/>
              </a:lnSpc>
              <a:spcBef>
                <a:spcPts val="700"/>
              </a:spcBef>
            </a:pPr>
            <a:r>
              <a:rPr lang="es-AR" sz="1400" b="0" strike="noStrike" spc="-1">
                <a:solidFill>
                  <a:srgbClr val="000000"/>
                </a:solidFill>
                <a:latin typeface="Calibri Light"/>
              </a:rPr>
              <a:t>Fuente: Somerville Cap. 26</a:t>
            </a:r>
            <a:endParaRPr lang="es-AR" sz="1400" b="0" strike="noStrike" spc="-1">
              <a:latin typeface="Arial"/>
            </a:endParaRPr>
          </a:p>
        </p:txBody>
      </p:sp>
      <p:sp>
        <p:nvSpPr>
          <p:cNvPr id="185" name="CustomShape 6"/>
          <p:cNvSpPr/>
          <p:nvPr/>
        </p:nvSpPr>
        <p:spPr>
          <a:xfrm>
            <a:off x="1528560" y="2784240"/>
            <a:ext cx="101714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Light"/>
                <a:ea typeface="Calibri Light"/>
              </a:rPr>
              <a:t>Supone que se acordaron los requerimientos del usuario y que están en marcha las etapas iniciales del proceso de diseño del sistema</a:t>
            </a:r>
            <a:endParaRPr lang="es-AR" sz="1800" b="0" strike="noStrike" spc="-1">
              <a:latin typeface="Arial"/>
            </a:endParaRPr>
          </a:p>
          <a:p>
            <a:pPr>
              <a:lnSpc>
                <a:spcPct val="100000"/>
              </a:lnSpc>
            </a:pPr>
            <a:endParaRPr lang="es-AR" sz="1800" b="0" strike="noStrike" spc="-1">
              <a:latin typeface="Arial"/>
            </a:endParaRPr>
          </a:p>
        </p:txBody>
      </p:sp>
      <p:pic>
        <p:nvPicPr>
          <p:cNvPr id="186" name="Graphic 6" descr="Mano con dedo índice apuntando a la derecha"/>
          <p:cNvPicPr/>
          <p:nvPr/>
        </p:nvPicPr>
        <p:blipFill>
          <a:blip r:embed="rId2">
            <a:alphaModFix amt="50000"/>
          </a:blip>
          <a:stretch/>
        </p:blipFill>
        <p:spPr>
          <a:xfrm>
            <a:off x="943920" y="2037600"/>
            <a:ext cx="594360" cy="594360"/>
          </a:xfrm>
          <a:prstGeom prst="rect">
            <a:avLst/>
          </a:prstGeom>
          <a:ln>
            <a:noFill/>
          </a:ln>
        </p:spPr>
      </p:pic>
      <p:sp>
        <p:nvSpPr>
          <p:cNvPr id="187" name="CustomShape 7"/>
          <p:cNvSpPr/>
          <p:nvPr/>
        </p:nvSpPr>
        <p:spPr>
          <a:xfrm>
            <a:off x="1528920" y="2069640"/>
            <a:ext cx="10080000" cy="6404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s-ES" sz="1800" b="0" strike="noStrike" spc="-1">
                <a:solidFill>
                  <a:srgbClr val="000000"/>
                </a:solidFill>
                <a:latin typeface="Calibri Light"/>
                <a:ea typeface="Calibri Light"/>
              </a:rPr>
              <a:t>Puede usarse durante las primeras etapas de un proyecto, antes de que esté disponible un  diseño</a:t>
            </a:r>
            <a:endParaRPr lang="es-AR" sz="1800" b="0" strike="noStrike" spc="-1">
              <a:latin typeface="Arial"/>
            </a:endParaRPr>
          </a:p>
          <a:p>
            <a:pPr>
              <a:lnSpc>
                <a:spcPct val="100000"/>
              </a:lnSpc>
            </a:pPr>
            <a:r>
              <a:rPr lang="es-ES" sz="1800" b="0" strike="noStrike" spc="-1">
                <a:solidFill>
                  <a:srgbClr val="000000"/>
                </a:solidFill>
                <a:latin typeface="Calibri Light"/>
                <a:ea typeface="Calibri Light"/>
              </a:rPr>
              <a:t>arquitectónico detallado para el sistema. </a:t>
            </a:r>
            <a:r>
              <a:rPr lang="en-US" sz="1800" b="0" strike="noStrike" spc="-1">
                <a:solidFill>
                  <a:srgbClr val="000000"/>
                </a:solidFill>
                <a:latin typeface="Calibri Light"/>
                <a:ea typeface="Calibri Light"/>
              </a:rPr>
              <a:t>​</a:t>
            </a:r>
            <a:endParaRPr lang="es-AR" sz="1800" b="0" strike="noStrike" spc="-1">
              <a:latin typeface="Arial"/>
            </a:endParaRPr>
          </a:p>
        </p:txBody>
      </p:sp>
      <p:pic>
        <p:nvPicPr>
          <p:cNvPr id="188" name="Graphic 6" descr="Mano con dedo índice apuntando a la derecha"/>
          <p:cNvPicPr/>
          <p:nvPr/>
        </p:nvPicPr>
        <p:blipFill>
          <a:blip r:embed="rId3">
            <a:alphaModFix amt="50000"/>
          </a:blip>
          <a:stretch/>
        </p:blipFill>
        <p:spPr>
          <a:xfrm>
            <a:off x="943920" y="2725920"/>
            <a:ext cx="594360" cy="594360"/>
          </a:xfrm>
          <a:prstGeom prst="rect">
            <a:avLst/>
          </a:prstGeom>
          <a:ln>
            <a:noFill/>
          </a:ln>
        </p:spPr>
      </p:pic>
      <p:sp>
        <p:nvSpPr>
          <p:cNvPr id="189" name="CustomShape 8"/>
          <p:cNvSpPr/>
          <p:nvPr/>
        </p:nvSpPr>
        <p:spPr>
          <a:xfrm>
            <a:off x="1792080" y="4090320"/>
            <a:ext cx="5014080" cy="101988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s-AR" sz="2400" b="1" strike="noStrike" spc="-1">
                <a:solidFill>
                  <a:srgbClr val="000000"/>
                </a:solidFill>
                <a:latin typeface="Calibri Light"/>
                <a:ea typeface="Calibri Light"/>
              </a:rPr>
              <a:t>PM = A x Tamaño</a:t>
            </a:r>
            <a:r>
              <a:rPr lang="es-AR" sz="2400" b="1" strike="noStrike" spc="-1" baseline="30000">
                <a:solidFill>
                  <a:srgbClr val="000000"/>
                </a:solidFill>
                <a:latin typeface="Calibri Light"/>
                <a:ea typeface="Calibri Light"/>
              </a:rPr>
              <a:t>B</a:t>
            </a:r>
            <a:r>
              <a:rPr lang="es-AR" sz="2400" b="1" strike="noStrike" spc="-1">
                <a:solidFill>
                  <a:srgbClr val="000000"/>
                </a:solidFill>
                <a:latin typeface="Calibri Light"/>
                <a:ea typeface="Calibri Light"/>
              </a:rPr>
              <a:t> x M</a:t>
            </a:r>
            <a:endParaRPr lang="es-AR" sz="2400" b="0" strike="noStrike" spc="-1">
              <a:latin typeface="Arial"/>
            </a:endParaRPr>
          </a:p>
          <a:p>
            <a:pPr algn="ctr">
              <a:lnSpc>
                <a:spcPct val="100000"/>
              </a:lnSpc>
            </a:pPr>
            <a:endParaRPr lang="es-AR" sz="2400" b="0" strike="noStrike" spc="-1">
              <a:latin typeface="Arial"/>
            </a:endParaRPr>
          </a:p>
        </p:txBody>
      </p:sp>
      <p:sp>
        <p:nvSpPr>
          <p:cNvPr id="190" name="CustomShape 9"/>
          <p:cNvSpPr/>
          <p:nvPr/>
        </p:nvSpPr>
        <p:spPr>
          <a:xfrm>
            <a:off x="1528920" y="3507480"/>
            <a:ext cx="8826480" cy="3661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s-ES" sz="1800" b="0" strike="noStrike" spc="-1">
                <a:solidFill>
                  <a:srgbClr val="000000"/>
                </a:solidFill>
                <a:latin typeface="Calibri Light"/>
              </a:rPr>
              <a:t>La meta en esta etapa debe ser elaborar una estimación rápida y aproximada de los costos. </a:t>
            </a:r>
            <a:endParaRPr lang="es-AR" sz="1800" b="0" strike="noStrike" spc="-1">
              <a:latin typeface="Arial"/>
            </a:endParaRPr>
          </a:p>
        </p:txBody>
      </p:sp>
      <p:sp>
        <p:nvSpPr>
          <p:cNvPr id="191" name="CustomShape 10"/>
          <p:cNvSpPr/>
          <p:nvPr/>
        </p:nvSpPr>
        <p:spPr>
          <a:xfrm>
            <a:off x="6568200" y="484560"/>
            <a:ext cx="4674600" cy="5540400"/>
          </a:xfrm>
          <a:prstGeom prst="rect">
            <a:avLst/>
          </a:prstGeom>
          <a:gradFill rotWithShape="0">
            <a:gsLst>
              <a:gs pos="0">
                <a:srgbClr val="CEB6B6"/>
              </a:gs>
              <a:gs pos="100000">
                <a:srgbClr val="C2A2A2"/>
              </a:gs>
            </a:gsLst>
            <a:lin ang="2700000"/>
          </a:gradFill>
          <a:ln w="12600">
            <a:solidFill>
              <a:srgbClr val="FF0000"/>
            </a:solidFill>
            <a:round/>
          </a:ln>
        </p:spPr>
        <p:style>
          <a:lnRef idx="1">
            <a:schemeClr val="accent2"/>
          </a:lnRef>
          <a:fillRef idx="2">
            <a:schemeClr val="accent2"/>
          </a:fillRef>
          <a:effectRef idx="1">
            <a:schemeClr val="accent2"/>
          </a:effectRef>
          <a:fontRef idx="minor"/>
        </p:style>
        <p:txBody>
          <a:bodyPr lIns="90000" tIns="45000" rIns="90000" bIns="45000" anchor="ctr">
            <a:noAutofit/>
          </a:bodyPr>
          <a:lstStyle/>
          <a:p>
            <a:pPr>
              <a:lnSpc>
                <a:spcPct val="100000"/>
              </a:lnSpc>
            </a:pPr>
            <a:r>
              <a:rPr lang="es-AR" sz="2000" b="1" i="1" u="sng" strike="noStrike" spc="-1" dirty="0">
                <a:solidFill>
                  <a:srgbClr val="000000"/>
                </a:solidFill>
                <a:uFillTx/>
                <a:latin typeface="Calibri"/>
                <a:ea typeface="Calibri Light"/>
              </a:rPr>
              <a:t>Parámetros </a:t>
            </a:r>
            <a:endParaRPr lang="es-AR" sz="2000" b="0" strike="noStrike" spc="-1" dirty="0">
              <a:latin typeface="Arial"/>
            </a:endParaRPr>
          </a:p>
          <a:p>
            <a:pPr>
              <a:lnSpc>
                <a:spcPct val="100000"/>
              </a:lnSpc>
            </a:pPr>
            <a:endParaRPr lang="es-AR" sz="2000" b="0" strike="noStrike" spc="-1" dirty="0">
              <a:latin typeface="Arial"/>
            </a:endParaRPr>
          </a:p>
          <a:p>
            <a:pPr>
              <a:lnSpc>
                <a:spcPct val="100000"/>
              </a:lnSpc>
            </a:pPr>
            <a:endParaRPr lang="es-AR" sz="2000" b="0" strike="noStrike" spc="-1" dirty="0">
              <a:latin typeface="Arial"/>
            </a:endParaRPr>
          </a:p>
          <a:p>
            <a:pPr>
              <a:lnSpc>
                <a:spcPct val="100000"/>
              </a:lnSpc>
            </a:pPr>
            <a:r>
              <a:rPr lang="es-AR" sz="1800" b="1" strike="noStrike" spc="-1" dirty="0">
                <a:solidFill>
                  <a:srgbClr val="262626"/>
                </a:solidFill>
                <a:latin typeface="Calibri"/>
                <a:ea typeface="Arial"/>
              </a:rPr>
              <a:t>PM </a:t>
            </a:r>
            <a:r>
              <a:rPr lang="es-AR" sz="1800" b="0" strike="noStrike" spc="-1" dirty="0">
                <a:solidFill>
                  <a:srgbClr val="262626"/>
                </a:solidFill>
                <a:latin typeface="Calibri"/>
                <a:ea typeface="Arial"/>
              </a:rPr>
              <a:t>= esfuerzo estimado en personas/mes </a:t>
            </a:r>
            <a:endParaRPr lang="es-AR" sz="1800" b="0" strike="noStrike" spc="-1" dirty="0">
              <a:latin typeface="Arial"/>
            </a:endParaRPr>
          </a:p>
          <a:p>
            <a:pPr>
              <a:lnSpc>
                <a:spcPct val="100000"/>
              </a:lnSpc>
            </a:pPr>
            <a:endParaRPr lang="es-AR" sz="1800" b="0" strike="noStrike" spc="-1" dirty="0">
              <a:latin typeface="Arial"/>
            </a:endParaRPr>
          </a:p>
          <a:p>
            <a:pPr>
              <a:lnSpc>
                <a:spcPct val="100000"/>
              </a:lnSpc>
            </a:pPr>
            <a:r>
              <a:rPr lang="es-AR" sz="2000" b="1" strike="noStrike" spc="-1" dirty="0">
                <a:solidFill>
                  <a:srgbClr val="000000"/>
                </a:solidFill>
                <a:latin typeface="Calibri"/>
                <a:ea typeface="Calibri Light"/>
              </a:rPr>
              <a:t>A = </a:t>
            </a:r>
            <a:r>
              <a:rPr lang="es-AR" sz="1800" b="0" strike="noStrike" spc="-1" dirty="0">
                <a:solidFill>
                  <a:srgbClr val="000000"/>
                </a:solidFill>
                <a:latin typeface="Calibri"/>
                <a:ea typeface="Calibri Light"/>
              </a:rPr>
              <a:t>2,94. (según </a:t>
            </a:r>
            <a:r>
              <a:rPr lang="es-AR" sz="1800" b="0" strike="noStrike" spc="-1" dirty="0" err="1">
                <a:solidFill>
                  <a:srgbClr val="000000"/>
                </a:solidFill>
                <a:latin typeface="Calibri"/>
                <a:ea typeface="Calibri Light"/>
              </a:rPr>
              <a:t>Boehm</a:t>
            </a:r>
            <a:r>
              <a:rPr lang="es-AR" sz="1800" b="0" strike="noStrike" spc="-1" dirty="0">
                <a:solidFill>
                  <a:srgbClr val="000000"/>
                </a:solidFill>
                <a:latin typeface="Calibri"/>
                <a:ea typeface="Calibri Light"/>
              </a:rPr>
              <a:t>)</a:t>
            </a:r>
            <a:endParaRPr lang="es-AR" sz="1800" b="0" strike="noStrike" spc="-1" dirty="0">
              <a:latin typeface="Arial"/>
            </a:endParaRPr>
          </a:p>
          <a:p>
            <a:pPr>
              <a:lnSpc>
                <a:spcPct val="100000"/>
              </a:lnSpc>
            </a:pPr>
            <a:endParaRPr lang="es-AR" sz="1800" b="0" strike="noStrike" spc="-1" dirty="0">
              <a:latin typeface="Arial"/>
            </a:endParaRPr>
          </a:p>
          <a:p>
            <a:pPr>
              <a:lnSpc>
                <a:spcPct val="100000"/>
              </a:lnSpc>
            </a:pPr>
            <a:r>
              <a:rPr lang="es-AR" sz="2000" b="1" strike="noStrike" spc="-1" dirty="0">
                <a:solidFill>
                  <a:srgbClr val="000000"/>
                </a:solidFill>
                <a:latin typeface="Calibri"/>
                <a:ea typeface="Calibri Light"/>
              </a:rPr>
              <a:t>Tamaño</a:t>
            </a:r>
            <a:r>
              <a:rPr lang="es-AR" sz="2000" b="0" strike="noStrike" spc="-1" dirty="0">
                <a:solidFill>
                  <a:srgbClr val="000000"/>
                </a:solidFill>
                <a:latin typeface="Calibri"/>
                <a:ea typeface="Calibri Light"/>
              </a:rPr>
              <a:t> </a:t>
            </a:r>
            <a:r>
              <a:rPr lang="es-AR" sz="2000" b="1" strike="noStrike" spc="-1" dirty="0">
                <a:solidFill>
                  <a:srgbClr val="000000"/>
                </a:solidFill>
                <a:latin typeface="Calibri"/>
                <a:ea typeface="Calibri Light"/>
              </a:rPr>
              <a:t>=</a:t>
            </a:r>
            <a:r>
              <a:rPr lang="es-AR" sz="2000" b="0" strike="noStrike" spc="-1" dirty="0">
                <a:solidFill>
                  <a:srgbClr val="000000"/>
                </a:solidFill>
                <a:latin typeface="Calibri"/>
                <a:ea typeface="Calibri Light"/>
              </a:rPr>
              <a:t> </a:t>
            </a:r>
            <a:r>
              <a:rPr lang="es-AR" sz="1800" b="0" strike="noStrike" spc="-1" dirty="0">
                <a:solidFill>
                  <a:srgbClr val="000000"/>
                </a:solidFill>
                <a:latin typeface="Calibri"/>
                <a:ea typeface="Calibri Light"/>
              </a:rPr>
              <a:t>KLDC (miles de líneas de código fuente).</a:t>
            </a:r>
            <a:endParaRPr lang="es-AR" sz="1800" b="0" strike="noStrike" spc="-1" dirty="0">
              <a:latin typeface="Arial"/>
            </a:endParaRPr>
          </a:p>
          <a:p>
            <a:pPr>
              <a:lnSpc>
                <a:spcPct val="100000"/>
              </a:lnSpc>
            </a:pPr>
            <a:endParaRPr lang="es-AR" sz="1800" b="0" strike="noStrike" spc="-1" dirty="0">
              <a:latin typeface="Arial"/>
            </a:endParaRPr>
          </a:p>
          <a:p>
            <a:pPr>
              <a:lnSpc>
                <a:spcPct val="100000"/>
              </a:lnSpc>
            </a:pPr>
            <a:endParaRPr lang="es-AR" sz="1800" b="0" strike="noStrike" spc="-1" dirty="0">
              <a:latin typeface="Arial"/>
            </a:endParaRPr>
          </a:p>
          <a:p>
            <a:pPr>
              <a:lnSpc>
                <a:spcPct val="100000"/>
              </a:lnSpc>
            </a:pPr>
            <a:r>
              <a:rPr lang="en-US" sz="2000" b="1" strike="noStrike" spc="-1" dirty="0">
                <a:solidFill>
                  <a:srgbClr val="000000"/>
                </a:solidFill>
                <a:latin typeface="Calibri"/>
                <a:ea typeface="Calibri Light"/>
              </a:rPr>
              <a:t>B =</a:t>
            </a:r>
            <a:r>
              <a:rPr lang="es-AR" sz="2000" b="1" strike="noStrike" spc="-1" dirty="0">
                <a:solidFill>
                  <a:srgbClr val="000000"/>
                </a:solidFill>
                <a:latin typeface="Calibri"/>
                <a:ea typeface="Calibri Light"/>
              </a:rPr>
              <a:t> </a:t>
            </a:r>
            <a:r>
              <a:rPr lang="es-AR" sz="1800" b="0" strike="noStrike" spc="-1" dirty="0">
                <a:solidFill>
                  <a:srgbClr val="000000"/>
                </a:solidFill>
                <a:latin typeface="Calibri"/>
                <a:ea typeface="Calibri Light"/>
              </a:rPr>
              <a:t>esfuerzo  requerido conforme aumenta el tamaño del proyecto. Puede variar</a:t>
            </a:r>
            <a:r>
              <a:rPr lang="en-US" sz="1800" b="0" strike="noStrike" spc="-1" dirty="0">
                <a:solidFill>
                  <a:srgbClr val="000000"/>
                </a:solidFill>
                <a:latin typeface="Calibri"/>
                <a:ea typeface="Calibri Light"/>
              </a:rPr>
              <a:t> </a:t>
            </a:r>
            <a:r>
              <a:rPr lang="es-AR" sz="1800" b="0" strike="noStrike" spc="-1" dirty="0">
                <a:solidFill>
                  <a:srgbClr val="000000"/>
                </a:solidFill>
                <a:latin typeface="Calibri"/>
                <a:ea typeface="Calibri Light"/>
              </a:rPr>
              <a:t>de</a:t>
            </a:r>
            <a:r>
              <a:rPr lang="en-US" sz="1800" b="0" strike="noStrike" spc="-1" dirty="0">
                <a:solidFill>
                  <a:srgbClr val="000000"/>
                </a:solidFill>
                <a:latin typeface="Calibri"/>
                <a:ea typeface="Calibri Light"/>
              </a:rPr>
              <a:t> </a:t>
            </a:r>
            <a:r>
              <a:rPr lang="es-AR" sz="1800" b="0" strike="noStrike" spc="-1" dirty="0">
                <a:solidFill>
                  <a:srgbClr val="000000"/>
                </a:solidFill>
                <a:latin typeface="Calibri"/>
                <a:ea typeface="Calibri Light"/>
              </a:rPr>
              <a:t>1,1 a 1,24</a:t>
            </a:r>
            <a:endParaRPr lang="es-AR" sz="1800" b="0" strike="noStrike" spc="-1" dirty="0">
              <a:latin typeface="Arial"/>
            </a:endParaRPr>
          </a:p>
          <a:p>
            <a:pPr>
              <a:lnSpc>
                <a:spcPct val="100000"/>
              </a:lnSpc>
            </a:pPr>
            <a:endParaRPr lang="es-AR" sz="1800" b="0" strike="noStrike" spc="-1" dirty="0">
              <a:latin typeface="Arial"/>
            </a:endParaRPr>
          </a:p>
          <a:p>
            <a:pPr>
              <a:lnSpc>
                <a:spcPct val="100000"/>
              </a:lnSpc>
            </a:pPr>
            <a:r>
              <a:rPr lang="es-ES" sz="2000" b="1" strike="noStrike" spc="-1" dirty="0">
                <a:solidFill>
                  <a:srgbClr val="000000"/>
                </a:solidFill>
                <a:latin typeface="Calibri"/>
                <a:ea typeface="Calibri Light"/>
              </a:rPr>
              <a:t>M</a:t>
            </a:r>
            <a:r>
              <a:rPr lang="es-ES" sz="2000" b="0" strike="noStrike" spc="-1" dirty="0">
                <a:solidFill>
                  <a:srgbClr val="000000"/>
                </a:solidFill>
                <a:latin typeface="Calibri"/>
                <a:ea typeface="Calibri Light"/>
              </a:rPr>
              <a:t> </a:t>
            </a:r>
            <a:r>
              <a:rPr lang="es-ES" sz="2000" b="1" strike="noStrike" spc="-1" dirty="0">
                <a:solidFill>
                  <a:srgbClr val="000000"/>
                </a:solidFill>
                <a:latin typeface="Calibri"/>
                <a:ea typeface="Calibri Light"/>
              </a:rPr>
              <a:t>=</a:t>
            </a:r>
            <a:r>
              <a:rPr lang="es-ES" sz="1800" b="0" strike="noStrike" spc="-1" dirty="0">
                <a:solidFill>
                  <a:srgbClr val="000000"/>
                </a:solidFill>
                <a:latin typeface="Calibri"/>
                <a:ea typeface="Calibri Light"/>
              </a:rPr>
              <a:t>definido por 7 atributos de proyecto y proceso que aumentan o disminuyen la estimación. EJ: fiabilidad y complejidad del producto, </a:t>
            </a:r>
            <a:r>
              <a:rPr lang="es-ES" sz="1800" b="0" strike="noStrike" spc="-1" dirty="0" err="1">
                <a:solidFill>
                  <a:srgbClr val="000000"/>
                </a:solidFill>
                <a:latin typeface="Calibri"/>
                <a:ea typeface="Calibri Light"/>
              </a:rPr>
              <a:t>etc</a:t>
            </a:r>
            <a:endParaRPr lang="es-AR" sz="1800" b="0" strike="noStrike" spc="-1" dirty="0">
              <a:latin typeface="Arial"/>
            </a:endParaRPr>
          </a:p>
        </p:txBody>
      </p:sp>
      <p:pic>
        <p:nvPicPr>
          <p:cNvPr id="192" name="Graphic 6" descr="Mano con dedo índice apuntando a la derecha"/>
          <p:cNvPicPr/>
          <p:nvPr/>
        </p:nvPicPr>
        <p:blipFill>
          <a:blip r:embed="rId4">
            <a:alphaModFix amt="50000"/>
          </a:blip>
          <a:stretch/>
        </p:blipFill>
        <p:spPr>
          <a:xfrm>
            <a:off x="948960" y="3407040"/>
            <a:ext cx="594360" cy="5943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623520" y="643320"/>
            <a:ext cx="10772280" cy="1128960"/>
          </a:xfrm>
          <a:prstGeom prst="rect">
            <a:avLst/>
          </a:prstGeom>
          <a:noFill/>
          <a:ln>
            <a:noFill/>
          </a:ln>
        </p:spPr>
        <p:txBody>
          <a:bodyPr anchor="ctr">
            <a:normAutofit/>
          </a:bodyPr>
          <a:lstStyle/>
          <a:p>
            <a:pPr>
              <a:lnSpc>
                <a:spcPct val="85000"/>
              </a:lnSpc>
            </a:pPr>
            <a:r>
              <a:rPr lang="es-ES" sz="3600" b="0" strike="noStrike" spc="-120">
                <a:solidFill>
                  <a:srgbClr val="C00000"/>
                </a:solidFill>
                <a:latin typeface="Calibri Light"/>
              </a:rPr>
              <a:t>COCOMO II</a:t>
            </a:r>
            <a:br/>
            <a:r>
              <a:rPr lang="es-ES" sz="3600" b="0" strike="noStrike" spc="-120">
                <a:solidFill>
                  <a:srgbClr val="C00000"/>
                </a:solidFill>
                <a:latin typeface="Calibri Light"/>
                <a:ea typeface="Calibri Light"/>
              </a:rPr>
              <a:t>3. Modelo de reutilización </a:t>
            </a:r>
            <a:endParaRPr lang="es-ES" sz="3600" b="0" strike="noStrike" spc="-1">
              <a:solidFill>
                <a:srgbClr val="000000"/>
              </a:solidFill>
              <a:latin typeface="Calibri Light"/>
            </a:endParaRPr>
          </a:p>
        </p:txBody>
      </p:sp>
      <p:sp>
        <p:nvSpPr>
          <p:cNvPr id="194" name="TextShape 2"/>
          <p:cNvSpPr txBox="1"/>
          <p:nvPr/>
        </p:nvSpPr>
        <p:spPr>
          <a:xfrm>
            <a:off x="9249480" y="2852640"/>
            <a:ext cx="2925720" cy="1048320"/>
          </a:xfrm>
          <a:prstGeom prst="rect">
            <a:avLst/>
          </a:prstGeom>
          <a:noFill/>
          <a:ln>
            <a:noFill/>
          </a:ln>
        </p:spPr>
        <p:txBody>
          <a:bodyPr anchor="b">
            <a:noAutofit/>
          </a:bodyPr>
          <a:lstStyle/>
          <a:p>
            <a:pPr algn="r">
              <a:lnSpc>
                <a:spcPct val="100000"/>
              </a:lnSpc>
            </a:pPr>
            <a:fld id="{44531B10-56D0-40BC-974B-FD6528F0E666}" type="slidenum">
              <a:rPr lang="es-AR" sz="10300" b="0" strike="noStrike" spc="-1">
                <a:solidFill>
                  <a:srgbClr val="C00000"/>
                </a:solidFill>
                <a:latin typeface="Calibri Light"/>
              </a:rPr>
              <a:t>53</a:t>
            </a:fld>
            <a:endParaRPr lang="es-AR" sz="10300" b="0" strike="noStrike" spc="-1">
              <a:latin typeface="Times New Roman"/>
            </a:endParaRPr>
          </a:p>
        </p:txBody>
      </p:sp>
      <p:sp>
        <p:nvSpPr>
          <p:cNvPr id="196" name="TextShape 4"/>
          <p:cNvSpPr txBox="1"/>
          <p:nvPr/>
        </p:nvSpPr>
        <p:spPr>
          <a:xfrm>
            <a:off x="168840" y="6554520"/>
            <a:ext cx="2154600" cy="212760"/>
          </a:xfrm>
          <a:prstGeom prst="rect">
            <a:avLst/>
          </a:prstGeom>
          <a:noFill/>
          <a:ln>
            <a:noFill/>
          </a:ln>
        </p:spPr>
        <p:txBody>
          <a:bodyPr lIns="90000" tIns="45000" rIns="90000" bIns="45000">
            <a:noAutofit/>
          </a:bodyPr>
          <a:lstStyle/>
          <a:p>
            <a:pPr>
              <a:lnSpc>
                <a:spcPct val="100000"/>
              </a:lnSpc>
            </a:pPr>
            <a:r>
              <a:rPr lang="es-AR" sz="1400" b="0" strike="noStrike" spc="-1" dirty="0">
                <a:solidFill>
                  <a:srgbClr val="8F8F8F"/>
                </a:solidFill>
                <a:latin typeface="Calibri Light"/>
              </a:rPr>
              <a:t>Ingeniería de Software II</a:t>
            </a:r>
            <a:endParaRPr lang="es-AR" sz="1400" b="0" strike="noStrike" spc="-1" dirty="0">
              <a:latin typeface="Times New Roman"/>
            </a:endParaRPr>
          </a:p>
        </p:txBody>
      </p:sp>
      <p:sp>
        <p:nvSpPr>
          <p:cNvPr id="197" name="CustomShape 5"/>
          <p:cNvSpPr/>
          <p:nvPr/>
        </p:nvSpPr>
        <p:spPr>
          <a:xfrm>
            <a:off x="1738440" y="6429240"/>
            <a:ext cx="3142800" cy="35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18960" indent="-318600">
              <a:lnSpc>
                <a:spcPct val="100000"/>
              </a:lnSpc>
              <a:spcBef>
                <a:spcPts val="700"/>
              </a:spcBef>
            </a:pPr>
            <a:r>
              <a:rPr lang="es-AR" sz="1400" b="0" strike="noStrike" spc="-1" dirty="0">
                <a:solidFill>
                  <a:srgbClr val="000000"/>
                </a:solidFill>
                <a:latin typeface="Calibri Light"/>
              </a:rPr>
              <a:t>Fuente: Somerville Cap. 26</a:t>
            </a:r>
            <a:endParaRPr lang="es-AR" sz="1400" b="0" strike="noStrike" spc="-1" dirty="0">
              <a:latin typeface="Arial"/>
            </a:endParaRPr>
          </a:p>
        </p:txBody>
      </p:sp>
      <p:sp>
        <p:nvSpPr>
          <p:cNvPr id="198" name="CustomShape 6"/>
          <p:cNvSpPr/>
          <p:nvPr/>
        </p:nvSpPr>
        <p:spPr>
          <a:xfrm>
            <a:off x="1528560" y="2784240"/>
            <a:ext cx="101714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AR" sz="1800" b="0" strike="noStrike" spc="-1">
                <a:solidFill>
                  <a:srgbClr val="000000"/>
                </a:solidFill>
                <a:latin typeface="Calibri Light"/>
                <a:ea typeface="Calibri Light"/>
              </a:rPr>
              <a:t>Para el código generado automáticamente, el modelo estima el número de persona/mes necesarias para integrar este código</a:t>
            </a:r>
            <a:endParaRPr lang="es-AR" sz="1800" b="0" strike="noStrike" spc="-1">
              <a:latin typeface="Arial"/>
            </a:endParaRPr>
          </a:p>
          <a:p>
            <a:pPr>
              <a:lnSpc>
                <a:spcPct val="100000"/>
              </a:lnSpc>
            </a:pPr>
            <a:endParaRPr lang="es-AR" sz="1800" b="0" strike="noStrike" spc="-1">
              <a:latin typeface="Arial"/>
            </a:endParaRPr>
          </a:p>
        </p:txBody>
      </p:sp>
      <p:pic>
        <p:nvPicPr>
          <p:cNvPr id="199" name="Graphic 6" descr="Mano con dedo índice apuntando a la derecha"/>
          <p:cNvPicPr/>
          <p:nvPr/>
        </p:nvPicPr>
        <p:blipFill>
          <a:blip r:embed="rId2">
            <a:alphaModFix amt="50000"/>
          </a:blip>
          <a:stretch/>
        </p:blipFill>
        <p:spPr>
          <a:xfrm>
            <a:off x="943920" y="2037600"/>
            <a:ext cx="594360" cy="594360"/>
          </a:xfrm>
          <a:prstGeom prst="rect">
            <a:avLst/>
          </a:prstGeom>
          <a:ln>
            <a:noFill/>
          </a:ln>
        </p:spPr>
      </p:pic>
      <p:sp>
        <p:nvSpPr>
          <p:cNvPr id="200" name="CustomShape 7"/>
          <p:cNvSpPr/>
          <p:nvPr/>
        </p:nvSpPr>
        <p:spPr>
          <a:xfrm>
            <a:off x="1528920" y="2069640"/>
            <a:ext cx="10080000" cy="3661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s-ES" sz="1800" b="0" strike="noStrike" spc="-1">
                <a:solidFill>
                  <a:srgbClr val="000000"/>
                </a:solidFill>
                <a:latin typeface="Calibri Light"/>
                <a:ea typeface="Calibri Light"/>
              </a:rPr>
              <a:t>se emplea para estimar el esfuerzo requerido al integrar código de reutilización o generado. </a:t>
            </a:r>
            <a:r>
              <a:rPr lang="en-US" sz="1800" b="0" strike="noStrike" spc="-1">
                <a:solidFill>
                  <a:srgbClr val="000000"/>
                </a:solidFill>
                <a:latin typeface="Calibri Light"/>
                <a:ea typeface="Calibri Light"/>
              </a:rPr>
              <a:t>​</a:t>
            </a:r>
            <a:endParaRPr lang="es-AR" sz="1800" b="0" strike="noStrike" spc="-1">
              <a:latin typeface="Arial"/>
            </a:endParaRPr>
          </a:p>
        </p:txBody>
      </p:sp>
      <p:pic>
        <p:nvPicPr>
          <p:cNvPr id="201" name="Graphic 6" descr="Mano con dedo índice apuntando a la derecha"/>
          <p:cNvPicPr/>
          <p:nvPr/>
        </p:nvPicPr>
        <p:blipFill>
          <a:blip r:embed="rId3">
            <a:alphaModFix amt="50000"/>
          </a:blip>
          <a:stretch/>
        </p:blipFill>
        <p:spPr>
          <a:xfrm>
            <a:off x="943920" y="2725920"/>
            <a:ext cx="594360" cy="594360"/>
          </a:xfrm>
          <a:prstGeom prst="rect">
            <a:avLst/>
          </a:prstGeom>
          <a:ln>
            <a:noFill/>
          </a:ln>
        </p:spPr>
      </p:pic>
      <p:sp>
        <p:nvSpPr>
          <p:cNvPr id="202" name="CustomShape 8"/>
          <p:cNvSpPr/>
          <p:nvPr/>
        </p:nvSpPr>
        <p:spPr>
          <a:xfrm>
            <a:off x="1816560" y="3967200"/>
            <a:ext cx="5014080" cy="1019880"/>
          </a:xfrm>
          <a:prstGeom prst="roundRect">
            <a:avLst>
              <a:gd name="adj" fmla="val 16667"/>
            </a:avLst>
          </a:prstGeom>
          <a:solidFill>
            <a:srgbClr val="9E6DCF"/>
          </a:solidFill>
          <a:ln>
            <a:solidFill>
              <a:srgbClr val="00B0F0"/>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s-AR" sz="1800" b="0" strike="noStrike" spc="-1">
              <a:latin typeface="Arial"/>
            </a:endParaRPr>
          </a:p>
          <a:p>
            <a:pPr algn="ctr">
              <a:lnSpc>
                <a:spcPct val="100000"/>
              </a:lnSpc>
            </a:pPr>
            <a:r>
              <a:rPr lang="es-AR" sz="2400" b="1" strike="noStrike" spc="-1">
                <a:solidFill>
                  <a:srgbClr val="000000"/>
                </a:solidFill>
                <a:latin typeface="Calibri Light"/>
                <a:ea typeface="Calibri Light"/>
              </a:rPr>
              <a:t>PMauto = (ASLOC x AT/100)/ATPROD.</a:t>
            </a:r>
            <a:endParaRPr lang="es-AR" sz="2400" b="0" strike="noStrike" spc="-1">
              <a:latin typeface="Arial"/>
            </a:endParaRPr>
          </a:p>
          <a:p>
            <a:pPr algn="ctr">
              <a:lnSpc>
                <a:spcPct val="100000"/>
              </a:lnSpc>
            </a:pPr>
            <a:endParaRPr lang="es-AR" sz="2400" b="0" strike="noStrike" spc="-1">
              <a:latin typeface="Arial"/>
            </a:endParaRPr>
          </a:p>
          <a:p>
            <a:pPr algn="ctr">
              <a:lnSpc>
                <a:spcPct val="100000"/>
              </a:lnSpc>
            </a:pPr>
            <a:endParaRPr lang="es-AR" sz="2400" b="0" strike="noStrike" spc="-1">
              <a:latin typeface="Arial"/>
            </a:endParaRPr>
          </a:p>
        </p:txBody>
      </p:sp>
      <p:sp>
        <p:nvSpPr>
          <p:cNvPr id="203" name="CustomShape 9"/>
          <p:cNvSpPr/>
          <p:nvPr/>
        </p:nvSpPr>
        <p:spPr>
          <a:xfrm>
            <a:off x="7416360" y="484560"/>
            <a:ext cx="3494880" cy="5184000"/>
          </a:xfrm>
          <a:prstGeom prst="rect">
            <a:avLst/>
          </a:prstGeom>
          <a:solidFill>
            <a:srgbClr val="80C4A3"/>
          </a:solidFill>
          <a:ln w="12600">
            <a:solidFill>
              <a:schemeClr val="accent1">
                <a:lumMod val="60000"/>
                <a:lumOff val="40000"/>
              </a:schemeClr>
            </a:solidFill>
            <a:round/>
          </a:ln>
        </p:spPr>
        <p:style>
          <a:lnRef idx="1">
            <a:schemeClr val="accent2"/>
          </a:lnRef>
          <a:fillRef idx="2">
            <a:schemeClr val="accent2"/>
          </a:fillRef>
          <a:effectRef idx="1">
            <a:schemeClr val="accent2"/>
          </a:effectRef>
          <a:fontRef idx="minor"/>
        </p:style>
        <p:txBody>
          <a:bodyPr lIns="90000" tIns="45000" rIns="90000" bIns="45000" anchor="ctr">
            <a:noAutofit/>
          </a:bodyPr>
          <a:lstStyle/>
          <a:p>
            <a:pPr>
              <a:lnSpc>
                <a:spcPct val="100000"/>
              </a:lnSpc>
            </a:pPr>
            <a:r>
              <a:rPr lang="es-AR" sz="1800" b="1" i="1" u="sng" strike="noStrike" spc="-1">
                <a:solidFill>
                  <a:srgbClr val="000000"/>
                </a:solidFill>
                <a:uFillTx/>
                <a:latin typeface="Calibri"/>
                <a:ea typeface="Calibri Light"/>
              </a:rPr>
              <a:t>Parámetros </a:t>
            </a:r>
            <a:endParaRPr lang="es-AR" sz="1800" b="0" strike="noStrike" spc="-1">
              <a:latin typeface="Arial"/>
            </a:endParaRPr>
          </a:p>
          <a:p>
            <a:pPr>
              <a:lnSpc>
                <a:spcPct val="100000"/>
              </a:lnSpc>
            </a:pPr>
            <a:endParaRPr lang="es-AR" sz="1800" b="0" strike="noStrike" spc="-1">
              <a:latin typeface="Arial"/>
            </a:endParaRPr>
          </a:p>
          <a:p>
            <a:pPr>
              <a:lnSpc>
                <a:spcPct val="100000"/>
              </a:lnSpc>
            </a:pPr>
            <a:r>
              <a:rPr lang="es-AR" sz="1800" b="1" strike="noStrike" spc="-1">
                <a:solidFill>
                  <a:srgbClr val="262626"/>
                </a:solidFill>
                <a:latin typeface="Calibri"/>
                <a:ea typeface="Calibri Light"/>
              </a:rPr>
              <a:t>PM </a:t>
            </a:r>
            <a:r>
              <a:rPr lang="es-AR" sz="1800" b="0" strike="noStrike" spc="-1">
                <a:solidFill>
                  <a:srgbClr val="262626"/>
                </a:solidFill>
                <a:latin typeface="Calibri"/>
                <a:ea typeface="Calibri Light"/>
              </a:rPr>
              <a:t>=esfuerzo estimado en personas/mes</a:t>
            </a:r>
            <a:r>
              <a:rPr lang="en-US" sz="1800" b="0" strike="noStrike" spc="-1">
                <a:solidFill>
                  <a:srgbClr val="000000"/>
                </a:solidFill>
                <a:latin typeface="Calibri"/>
                <a:ea typeface="Calibri Light"/>
              </a:rPr>
              <a:t> </a:t>
            </a:r>
            <a:endParaRPr lang="es-AR" sz="1800" b="0" strike="noStrike" spc="-1">
              <a:latin typeface="Arial"/>
            </a:endParaRPr>
          </a:p>
          <a:p>
            <a:pPr marL="91440" indent="-91080" algn="just">
              <a:lnSpc>
                <a:spcPct val="85000"/>
              </a:lnSpc>
              <a:spcBef>
                <a:spcPts val="1301"/>
              </a:spcBef>
            </a:pPr>
            <a:r>
              <a:rPr lang="es-AR" sz="1800" b="1" strike="noStrike" spc="-1">
                <a:solidFill>
                  <a:srgbClr val="000000"/>
                </a:solidFill>
                <a:latin typeface="Calibri"/>
                <a:ea typeface="Calibri Light"/>
              </a:rPr>
              <a:t>AT</a:t>
            </a:r>
            <a:r>
              <a:rPr lang="es-AR" sz="1800" b="0" strike="noStrike" spc="-1">
                <a:solidFill>
                  <a:srgbClr val="000000"/>
                </a:solidFill>
                <a:latin typeface="Calibri"/>
                <a:ea typeface="Calibri Light"/>
              </a:rPr>
              <a:t> = % de código adaptado que se genera automáticamente.</a:t>
            </a:r>
            <a:endParaRPr lang="es-AR" sz="1800" b="0" strike="noStrike" spc="-1">
              <a:latin typeface="Arial"/>
            </a:endParaRPr>
          </a:p>
          <a:p>
            <a:pPr marL="91440" indent="-91080">
              <a:lnSpc>
                <a:spcPct val="85000"/>
              </a:lnSpc>
              <a:spcBef>
                <a:spcPts val="1301"/>
              </a:spcBef>
            </a:pPr>
            <a:endParaRPr lang="es-AR" sz="1800" b="0" strike="noStrike" spc="-1">
              <a:latin typeface="Arial"/>
            </a:endParaRPr>
          </a:p>
          <a:p>
            <a:pPr marL="91440" indent="-91080" algn="just">
              <a:lnSpc>
                <a:spcPct val="85000"/>
              </a:lnSpc>
              <a:spcBef>
                <a:spcPts val="1301"/>
              </a:spcBef>
            </a:pPr>
            <a:r>
              <a:rPr lang="es-AR" sz="1800" b="1" strike="noStrike" spc="-1">
                <a:solidFill>
                  <a:srgbClr val="000000"/>
                </a:solidFill>
                <a:latin typeface="Calibri"/>
                <a:ea typeface="Calibri Light"/>
              </a:rPr>
              <a:t>ATPROD</a:t>
            </a:r>
            <a:r>
              <a:rPr lang="es-AR" sz="1800" b="0" strike="noStrike" spc="-1">
                <a:solidFill>
                  <a:srgbClr val="000000"/>
                </a:solidFill>
                <a:latin typeface="Calibri"/>
                <a:ea typeface="Calibri Light"/>
              </a:rPr>
              <a:t> = productividad de los ingenieros que integran el código</a:t>
            </a:r>
            <a:endParaRPr lang="es-AR" sz="1800" b="0" strike="noStrike" spc="-1">
              <a:latin typeface="Arial"/>
            </a:endParaRPr>
          </a:p>
          <a:p>
            <a:pPr marL="91440" indent="-91080" algn="just">
              <a:lnSpc>
                <a:spcPct val="85000"/>
              </a:lnSpc>
              <a:spcBef>
                <a:spcPts val="1301"/>
              </a:spcBef>
            </a:pPr>
            <a:endParaRPr lang="es-AR" sz="1800" b="0" strike="noStrike" spc="-1">
              <a:latin typeface="Arial"/>
            </a:endParaRPr>
          </a:p>
          <a:p>
            <a:pPr marL="91440" indent="-91080" algn="just">
              <a:lnSpc>
                <a:spcPct val="85000"/>
              </a:lnSpc>
              <a:spcBef>
                <a:spcPts val="1301"/>
              </a:spcBef>
            </a:pPr>
            <a:r>
              <a:rPr lang="es-AR" sz="1800" b="1" strike="noStrike" spc="-1">
                <a:solidFill>
                  <a:srgbClr val="000000"/>
                </a:solidFill>
                <a:latin typeface="Calibri"/>
                <a:ea typeface="Calibri Light"/>
              </a:rPr>
              <a:t>ASLOC</a:t>
            </a:r>
            <a:r>
              <a:rPr lang="es-AR" sz="1800" b="0" strike="noStrike" spc="-1">
                <a:solidFill>
                  <a:srgbClr val="000000"/>
                </a:solidFill>
                <a:latin typeface="Calibri"/>
                <a:ea typeface="Calibri Light"/>
              </a:rPr>
              <a:t> = Nro de líneas de código en los componentes que deben ser adaptadas</a:t>
            </a:r>
            <a:endParaRPr lang="es-AR" sz="1800" b="0" strike="noStrike" spc="-1">
              <a:latin typeface="Arial"/>
            </a:endParaRPr>
          </a:p>
          <a:p>
            <a:pPr>
              <a:lnSpc>
                <a:spcPct val="100000"/>
              </a:lnSpc>
            </a:pPr>
            <a:endParaRPr lang="es-AR"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623520" y="643320"/>
            <a:ext cx="10772280" cy="1128960"/>
          </a:xfrm>
          <a:prstGeom prst="rect">
            <a:avLst/>
          </a:prstGeom>
          <a:noFill/>
          <a:ln>
            <a:noFill/>
          </a:ln>
        </p:spPr>
        <p:txBody>
          <a:bodyPr anchor="ctr">
            <a:normAutofit/>
          </a:bodyPr>
          <a:lstStyle/>
          <a:p>
            <a:pPr>
              <a:lnSpc>
                <a:spcPct val="85000"/>
              </a:lnSpc>
            </a:pPr>
            <a:r>
              <a:rPr lang="es-ES" sz="3600" b="0" strike="noStrike" spc="-120">
                <a:solidFill>
                  <a:srgbClr val="C00000"/>
                </a:solidFill>
                <a:latin typeface="Calibri Light"/>
              </a:rPr>
              <a:t>COCOMO II</a:t>
            </a:r>
            <a:br/>
            <a:r>
              <a:rPr lang="es-ES" sz="3600" b="0" strike="noStrike" spc="-120">
                <a:solidFill>
                  <a:srgbClr val="C00000"/>
                </a:solidFill>
                <a:latin typeface="Calibri Light"/>
                <a:ea typeface="Calibri Light"/>
              </a:rPr>
              <a:t>4. Modelo de post-arquitectura</a:t>
            </a:r>
            <a:endParaRPr lang="es-ES" sz="3600" b="0" strike="noStrike" spc="-1">
              <a:solidFill>
                <a:srgbClr val="000000"/>
              </a:solidFill>
              <a:latin typeface="Calibri Light"/>
            </a:endParaRPr>
          </a:p>
        </p:txBody>
      </p:sp>
      <p:sp>
        <p:nvSpPr>
          <p:cNvPr id="205" name="TextShape 2"/>
          <p:cNvSpPr txBox="1"/>
          <p:nvPr/>
        </p:nvSpPr>
        <p:spPr>
          <a:xfrm>
            <a:off x="9249480" y="2852640"/>
            <a:ext cx="2925720" cy="1048320"/>
          </a:xfrm>
          <a:prstGeom prst="rect">
            <a:avLst/>
          </a:prstGeom>
          <a:noFill/>
          <a:ln>
            <a:noFill/>
          </a:ln>
        </p:spPr>
        <p:txBody>
          <a:bodyPr anchor="b">
            <a:noAutofit/>
          </a:bodyPr>
          <a:lstStyle/>
          <a:p>
            <a:pPr algn="r">
              <a:lnSpc>
                <a:spcPct val="100000"/>
              </a:lnSpc>
            </a:pPr>
            <a:fld id="{354A201C-CDA1-48EF-B9BE-E18DAC1CA263}" type="slidenum">
              <a:rPr lang="es-AR" sz="10300" b="0" strike="noStrike" spc="-1">
                <a:solidFill>
                  <a:srgbClr val="C00000"/>
                </a:solidFill>
                <a:latin typeface="Calibri Light"/>
              </a:rPr>
              <a:t>54</a:t>
            </a:fld>
            <a:endParaRPr lang="es-AR" sz="10300" b="0" strike="noStrike" spc="-1">
              <a:latin typeface="Times New Roman"/>
            </a:endParaRPr>
          </a:p>
        </p:txBody>
      </p:sp>
      <p:sp>
        <p:nvSpPr>
          <p:cNvPr id="207" name="TextShape 4"/>
          <p:cNvSpPr txBox="1"/>
          <p:nvPr/>
        </p:nvSpPr>
        <p:spPr>
          <a:xfrm>
            <a:off x="168840" y="6554520"/>
            <a:ext cx="2154600" cy="212760"/>
          </a:xfrm>
          <a:prstGeom prst="rect">
            <a:avLst/>
          </a:prstGeom>
          <a:noFill/>
          <a:ln>
            <a:noFill/>
          </a:ln>
        </p:spPr>
        <p:txBody>
          <a:bodyPr lIns="90000" tIns="45000" rIns="90000" bIns="45000">
            <a:noAutofit/>
          </a:bodyPr>
          <a:lstStyle/>
          <a:p>
            <a:pPr>
              <a:lnSpc>
                <a:spcPct val="100000"/>
              </a:lnSpc>
            </a:pPr>
            <a:r>
              <a:rPr lang="es-AR" sz="1400" b="0" strike="noStrike" spc="-1" dirty="0">
                <a:solidFill>
                  <a:srgbClr val="8F8F8F"/>
                </a:solidFill>
                <a:latin typeface="Calibri Light"/>
              </a:rPr>
              <a:t>Ingeniería de Software II</a:t>
            </a:r>
            <a:endParaRPr lang="es-AR" sz="1400" b="0" strike="noStrike" spc="-1" dirty="0">
              <a:latin typeface="Times New Roman"/>
            </a:endParaRPr>
          </a:p>
        </p:txBody>
      </p:sp>
      <p:sp>
        <p:nvSpPr>
          <p:cNvPr id="208" name="CustomShape 5"/>
          <p:cNvSpPr/>
          <p:nvPr/>
        </p:nvSpPr>
        <p:spPr>
          <a:xfrm>
            <a:off x="1738440" y="6429240"/>
            <a:ext cx="3142800" cy="35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18960" indent="-318600">
              <a:lnSpc>
                <a:spcPct val="100000"/>
              </a:lnSpc>
              <a:spcBef>
                <a:spcPts val="700"/>
              </a:spcBef>
            </a:pPr>
            <a:r>
              <a:rPr lang="es-AR" sz="1400" b="0" strike="noStrike" spc="-1">
                <a:solidFill>
                  <a:srgbClr val="000000"/>
                </a:solidFill>
                <a:latin typeface="Calibri Light"/>
              </a:rPr>
              <a:t>Fuente: Somerville Cap. 26</a:t>
            </a:r>
            <a:endParaRPr lang="es-AR" sz="1400" b="0" strike="noStrike" spc="-1">
              <a:latin typeface="Arial"/>
            </a:endParaRPr>
          </a:p>
        </p:txBody>
      </p:sp>
      <p:sp>
        <p:nvSpPr>
          <p:cNvPr id="209" name="CustomShape 6"/>
          <p:cNvSpPr/>
          <p:nvPr/>
        </p:nvSpPr>
        <p:spPr>
          <a:xfrm>
            <a:off x="1614960" y="2733480"/>
            <a:ext cx="10080000" cy="3661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just">
              <a:lnSpc>
                <a:spcPct val="100000"/>
              </a:lnSpc>
            </a:pPr>
            <a:r>
              <a:rPr lang="es-AR" sz="1800" b="0" strike="noStrike" spc="-1">
                <a:solidFill>
                  <a:srgbClr val="000000"/>
                </a:solidFill>
                <a:latin typeface="Calibri Light"/>
                <a:ea typeface="Calibri Light"/>
              </a:rPr>
              <a:t>Las estimaciones están basadas en la misma fórmula básica </a:t>
            </a:r>
            <a:endParaRPr lang="es-AR" sz="1800" b="0" strike="noStrike" spc="-1">
              <a:latin typeface="Arial"/>
            </a:endParaRPr>
          </a:p>
        </p:txBody>
      </p:sp>
      <p:sp>
        <p:nvSpPr>
          <p:cNvPr id="210" name="CustomShape 7"/>
          <p:cNvSpPr/>
          <p:nvPr/>
        </p:nvSpPr>
        <p:spPr>
          <a:xfrm>
            <a:off x="3355200" y="3178800"/>
            <a:ext cx="5014080" cy="1019880"/>
          </a:xfrm>
          <a:prstGeom prst="roundRect">
            <a:avLst>
              <a:gd name="adj" fmla="val 16667"/>
            </a:avLst>
          </a:prstGeom>
          <a:solidFill>
            <a:schemeClr val="accent1">
              <a:lumMod val="40000"/>
              <a:lumOff val="60000"/>
            </a:schemeClr>
          </a:solidFill>
          <a:ln>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s-AR" sz="1800" b="0" strike="noStrike" spc="-1">
              <a:latin typeface="Arial"/>
            </a:endParaRPr>
          </a:p>
          <a:p>
            <a:pPr algn="ctr">
              <a:lnSpc>
                <a:spcPct val="100000"/>
              </a:lnSpc>
            </a:pPr>
            <a:r>
              <a:rPr lang="es-AR" sz="2400" b="1" strike="noStrike" spc="-1">
                <a:solidFill>
                  <a:srgbClr val="000000"/>
                </a:solidFill>
                <a:latin typeface="Calibri Light"/>
                <a:ea typeface="Calibri Light"/>
              </a:rPr>
              <a:t>PM = A x Tamaño</a:t>
            </a:r>
            <a:r>
              <a:rPr lang="es-AR" sz="2400" b="1" strike="noStrike" spc="-1" baseline="30000">
                <a:solidFill>
                  <a:srgbClr val="000000"/>
                </a:solidFill>
                <a:latin typeface="Calibri Light"/>
                <a:ea typeface="Calibri Light"/>
              </a:rPr>
              <a:t>B</a:t>
            </a:r>
            <a:r>
              <a:rPr lang="es-AR" sz="2400" b="1" strike="noStrike" spc="-1">
                <a:solidFill>
                  <a:srgbClr val="000000"/>
                </a:solidFill>
                <a:latin typeface="Calibri Light"/>
                <a:ea typeface="Calibri Light"/>
              </a:rPr>
              <a:t> x M</a:t>
            </a:r>
            <a:endParaRPr lang="es-AR" sz="2400" b="0" strike="noStrike" spc="-1">
              <a:latin typeface="Arial"/>
            </a:endParaRPr>
          </a:p>
          <a:p>
            <a:pPr algn="ctr">
              <a:lnSpc>
                <a:spcPct val="100000"/>
              </a:lnSpc>
            </a:pPr>
            <a:endParaRPr lang="es-AR" sz="2400" b="0" strike="noStrike" spc="-1">
              <a:latin typeface="Arial"/>
            </a:endParaRPr>
          </a:p>
          <a:p>
            <a:pPr algn="ctr">
              <a:lnSpc>
                <a:spcPct val="100000"/>
              </a:lnSpc>
            </a:pPr>
            <a:endParaRPr lang="es-AR" sz="2400" b="0" strike="noStrike" spc="-1">
              <a:latin typeface="Arial"/>
            </a:endParaRPr>
          </a:p>
        </p:txBody>
      </p:sp>
      <p:pic>
        <p:nvPicPr>
          <p:cNvPr id="211" name="Graphic 2" descr="Investigación"/>
          <p:cNvPicPr/>
          <p:nvPr/>
        </p:nvPicPr>
        <p:blipFill>
          <a:blip r:embed="rId2">
            <a:alphaModFix amt="50000"/>
          </a:blip>
          <a:stretch/>
        </p:blipFill>
        <p:spPr>
          <a:xfrm>
            <a:off x="922320" y="4077000"/>
            <a:ext cx="754200" cy="754200"/>
          </a:xfrm>
          <a:prstGeom prst="rect">
            <a:avLst/>
          </a:prstGeom>
          <a:ln>
            <a:noFill/>
          </a:ln>
        </p:spPr>
      </p:pic>
      <p:sp>
        <p:nvSpPr>
          <p:cNvPr id="212" name="CustomShape 8"/>
          <p:cNvSpPr/>
          <p:nvPr/>
        </p:nvSpPr>
        <p:spPr>
          <a:xfrm>
            <a:off x="1624320" y="4203360"/>
            <a:ext cx="8113680" cy="36612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s-AR" sz="1800" b="0" strike="noStrike" spc="-1">
                <a:solidFill>
                  <a:srgbClr val="262626"/>
                </a:solidFill>
                <a:latin typeface="Calibri Light"/>
              </a:rPr>
              <a:t>pero se utiliza un conjunto más extenso de atributos de M</a:t>
            </a:r>
            <a:endParaRPr lang="es-AR" sz="1800" b="0" strike="noStrike" spc="-1">
              <a:latin typeface="Arial"/>
            </a:endParaRPr>
          </a:p>
        </p:txBody>
      </p:sp>
      <p:pic>
        <p:nvPicPr>
          <p:cNvPr id="213" name="Graphic 2" descr="Investigación"/>
          <p:cNvPicPr/>
          <p:nvPr/>
        </p:nvPicPr>
        <p:blipFill>
          <a:blip r:embed="rId2">
            <a:alphaModFix amt="50000"/>
          </a:blip>
          <a:stretch/>
        </p:blipFill>
        <p:spPr>
          <a:xfrm>
            <a:off x="839880" y="4917240"/>
            <a:ext cx="754200" cy="754200"/>
          </a:xfrm>
          <a:prstGeom prst="rect">
            <a:avLst/>
          </a:prstGeom>
          <a:ln>
            <a:noFill/>
          </a:ln>
        </p:spPr>
      </p:pic>
      <p:sp>
        <p:nvSpPr>
          <p:cNvPr id="214" name="CustomShape 9"/>
          <p:cNvSpPr/>
          <p:nvPr/>
        </p:nvSpPr>
        <p:spPr>
          <a:xfrm>
            <a:off x="1565640" y="4810320"/>
            <a:ext cx="10018800" cy="14634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gn="just">
              <a:lnSpc>
                <a:spcPct val="100000"/>
              </a:lnSpc>
            </a:pPr>
            <a:r>
              <a:rPr lang="es-AR" sz="1800" b="0" strike="noStrike" spc="-1">
                <a:solidFill>
                  <a:srgbClr val="262626"/>
                </a:solidFill>
                <a:latin typeface="Calibri Light"/>
              </a:rPr>
              <a:t>La estimación del número de líneas de código se calcula utilizando tres componentes:</a:t>
            </a:r>
            <a:r>
              <a:rPr lang="en-US" sz="1800" b="0" strike="noStrike" spc="-1">
                <a:solidFill>
                  <a:srgbClr val="000000"/>
                </a:solidFill>
                <a:latin typeface="Calibri Light"/>
              </a:rPr>
              <a:t>​</a:t>
            </a:r>
            <a:endParaRPr lang="es-AR" sz="1800" b="0" strike="noStrike" spc="-1">
              <a:latin typeface="Arial"/>
            </a:endParaRPr>
          </a:p>
          <a:p>
            <a:pPr marL="457200" lvl="1" indent="-216000" algn="just">
              <a:lnSpc>
                <a:spcPct val="100000"/>
              </a:lnSpc>
              <a:buClr>
                <a:srgbClr val="262626"/>
              </a:buClr>
              <a:buFont typeface="Symbol" charset="2"/>
              <a:buChar char=""/>
            </a:pPr>
            <a:r>
              <a:rPr lang="es-AR" sz="1800" b="1" strike="noStrike" spc="-1">
                <a:solidFill>
                  <a:srgbClr val="262626"/>
                </a:solidFill>
                <a:latin typeface="Calibri Light"/>
              </a:rPr>
              <a:t>líneas nuevas </a:t>
            </a:r>
            <a:r>
              <a:rPr lang="es-AR" sz="1800" b="0" strike="noStrike" spc="-1">
                <a:solidFill>
                  <a:srgbClr val="262626"/>
                </a:solidFill>
                <a:latin typeface="Calibri Light"/>
              </a:rPr>
              <a:t>de código a desarrollar.</a:t>
            </a:r>
            <a:r>
              <a:rPr lang="en-US" sz="1800" b="0" strike="noStrike" spc="-1">
                <a:solidFill>
                  <a:srgbClr val="000000"/>
                </a:solidFill>
                <a:latin typeface="Calibri Light"/>
              </a:rPr>
              <a:t>​</a:t>
            </a:r>
            <a:endParaRPr lang="es-AR" sz="1800" b="0" strike="noStrike" spc="-1">
              <a:latin typeface="Arial"/>
            </a:endParaRPr>
          </a:p>
          <a:p>
            <a:pPr marL="457200" lvl="1" indent="-216000" algn="just">
              <a:lnSpc>
                <a:spcPct val="100000"/>
              </a:lnSpc>
              <a:buClr>
                <a:srgbClr val="262626"/>
              </a:buClr>
              <a:buFont typeface="Symbol" charset="2"/>
              <a:buChar char=""/>
            </a:pPr>
            <a:r>
              <a:rPr lang="es-AR" sz="1800" b="0" strike="noStrike" spc="-1">
                <a:solidFill>
                  <a:srgbClr val="262626"/>
                </a:solidFill>
                <a:latin typeface="Calibri Light"/>
              </a:rPr>
              <a:t>líneas de código fuente </a:t>
            </a:r>
            <a:r>
              <a:rPr lang="es-AR" sz="1800" b="1" strike="noStrike" spc="-1">
                <a:solidFill>
                  <a:srgbClr val="262626"/>
                </a:solidFill>
                <a:latin typeface="Calibri Light"/>
              </a:rPr>
              <a:t>equivalentes</a:t>
            </a:r>
            <a:r>
              <a:rPr lang="es-AR" sz="1800" b="0" strike="noStrike" spc="-1">
                <a:solidFill>
                  <a:srgbClr val="262626"/>
                </a:solidFill>
                <a:latin typeface="Calibri Light"/>
              </a:rPr>
              <a:t> (ESLOC) calculadas usando el nivel de reutilización.</a:t>
            </a:r>
            <a:r>
              <a:rPr lang="en-US" sz="1800" b="0" strike="noStrike" spc="-1">
                <a:solidFill>
                  <a:srgbClr val="000000"/>
                </a:solidFill>
                <a:latin typeface="Calibri Light"/>
              </a:rPr>
              <a:t>​</a:t>
            </a:r>
            <a:endParaRPr lang="es-AR" sz="1800" b="0" strike="noStrike" spc="-1">
              <a:latin typeface="Arial"/>
            </a:endParaRPr>
          </a:p>
          <a:p>
            <a:pPr marL="457200" lvl="1" indent="-216000" algn="just">
              <a:lnSpc>
                <a:spcPct val="100000"/>
              </a:lnSpc>
              <a:buClr>
                <a:srgbClr val="262626"/>
              </a:buClr>
              <a:buFont typeface="Symbol" charset="2"/>
              <a:buChar char=""/>
            </a:pPr>
            <a:r>
              <a:rPr lang="es-AR" sz="1800" b="0" strike="noStrike" spc="-1">
                <a:solidFill>
                  <a:srgbClr val="262626"/>
                </a:solidFill>
                <a:latin typeface="Calibri Light"/>
              </a:rPr>
              <a:t>líneas de código que </a:t>
            </a:r>
            <a:r>
              <a:rPr lang="es-AR" sz="1800" b="1" strike="noStrike" spc="-1">
                <a:solidFill>
                  <a:srgbClr val="262626"/>
                </a:solidFill>
                <a:latin typeface="Calibri Light"/>
              </a:rPr>
              <a:t>tienen que modificarse </a:t>
            </a:r>
            <a:r>
              <a:rPr lang="es-AR" sz="1800" b="0" strike="noStrike" spc="-1">
                <a:solidFill>
                  <a:srgbClr val="262626"/>
                </a:solidFill>
                <a:latin typeface="Calibri Light"/>
              </a:rPr>
              <a:t>debido a cambios en los requerimientos.</a:t>
            </a:r>
            <a:r>
              <a:rPr lang="en-US" sz="1800" b="0" strike="noStrike" spc="-1">
                <a:solidFill>
                  <a:srgbClr val="000000"/>
                </a:solidFill>
                <a:latin typeface="Calibri Light"/>
              </a:rPr>
              <a:t>​</a:t>
            </a:r>
            <a:endParaRPr lang="es-AR" sz="1800" b="0" strike="noStrike" spc="-1">
              <a:latin typeface="Arial"/>
            </a:endParaRPr>
          </a:p>
          <a:p>
            <a:pPr indent="-216000" algn="just">
              <a:lnSpc>
                <a:spcPct val="100000"/>
              </a:lnSpc>
              <a:buClr>
                <a:srgbClr val="262626"/>
              </a:buClr>
              <a:buFont typeface="Symbol" charset="2"/>
              <a:buChar char=""/>
            </a:pPr>
            <a:r>
              <a:rPr lang="es-AR" sz="1800" b="0" strike="noStrike" spc="-1">
                <a:solidFill>
                  <a:srgbClr val="262626"/>
                </a:solidFill>
                <a:latin typeface="Calibri Light"/>
              </a:rPr>
              <a:t>Estas estimaciones se añaden para obtener el tamaño del código (KLDC).</a:t>
            </a:r>
            <a:r>
              <a:rPr lang="es-ES" sz="1800" b="0" strike="noStrike" spc="-1">
                <a:solidFill>
                  <a:srgbClr val="000000"/>
                </a:solidFill>
                <a:latin typeface="Calibri Light"/>
              </a:rPr>
              <a:t>​</a:t>
            </a:r>
            <a:endParaRPr lang="es-AR" sz="1800" b="0" strike="noStrike" spc="-1">
              <a:latin typeface="Arial"/>
            </a:endParaRPr>
          </a:p>
        </p:txBody>
      </p:sp>
      <p:sp>
        <p:nvSpPr>
          <p:cNvPr id="215" name="CustomShape 10"/>
          <p:cNvSpPr/>
          <p:nvPr/>
        </p:nvSpPr>
        <p:spPr>
          <a:xfrm>
            <a:off x="1651680" y="1909800"/>
            <a:ext cx="10449000" cy="64044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US" sz="1800" b="0" strike="noStrike" spc="-1">
                <a:solidFill>
                  <a:srgbClr val="000000"/>
                </a:solidFill>
                <a:latin typeface="Calibri Light"/>
              </a:rPr>
              <a:t>Se usa cuando está disponible un diseño arquitectónico inicial (se conoce la estructura) . Entonces es posible hacer estimaciones para cada parte del sistema.</a:t>
            </a:r>
            <a:endParaRPr lang="es-AR" sz="1800" b="0" strike="noStrike" spc="-1">
              <a:latin typeface="Arial"/>
            </a:endParaRPr>
          </a:p>
        </p:txBody>
      </p:sp>
      <p:pic>
        <p:nvPicPr>
          <p:cNvPr id="216" name="Graphic 6_0" descr="Mano con dedo índice apuntando a la derecha"/>
          <p:cNvPicPr/>
          <p:nvPr/>
        </p:nvPicPr>
        <p:blipFill>
          <a:blip r:embed="rId3">
            <a:alphaModFix amt="50000"/>
          </a:blip>
          <a:stretch/>
        </p:blipFill>
        <p:spPr>
          <a:xfrm>
            <a:off x="1057320" y="1955880"/>
            <a:ext cx="594360" cy="59436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358b18b06f9_0_28"/>
          <p:cNvSpPr txBox="1"/>
          <p:nvPr/>
        </p:nvSpPr>
        <p:spPr>
          <a:xfrm>
            <a:off x="623520" y="643320"/>
            <a:ext cx="10772400" cy="1128900"/>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Modelos </a:t>
            </a:r>
            <a:r>
              <a:rPr lang="es-AR" sz="4000" b="1">
                <a:solidFill>
                  <a:schemeClr val="accent5"/>
                </a:solidFill>
                <a:latin typeface="Calibri"/>
                <a:ea typeface="Calibri"/>
                <a:cs typeface="Calibri"/>
                <a:sym typeface="Calibri"/>
              </a:rPr>
              <a:t>COCOMO</a:t>
            </a:r>
            <a:endParaRPr sz="4000" b="1" i="0" u="none" strike="noStrike" cap="none">
              <a:solidFill>
                <a:schemeClr val="accent5"/>
              </a:solidFill>
              <a:latin typeface="Calibri"/>
              <a:ea typeface="Calibri"/>
              <a:cs typeface="Calibri"/>
              <a:sym typeface="Calibri"/>
            </a:endParaRPr>
          </a:p>
        </p:txBody>
      </p:sp>
      <p:sp>
        <p:nvSpPr>
          <p:cNvPr id="597" name="Google Shape;597;g358b18b06f9_0_28"/>
          <p:cNvSpPr txBox="1"/>
          <p:nvPr/>
        </p:nvSpPr>
        <p:spPr>
          <a:xfrm>
            <a:off x="9249480" y="2852640"/>
            <a:ext cx="2925600" cy="1048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55</a:t>
            </a:fld>
            <a:endParaRPr sz="10300" b="0" i="0" u="none" strike="noStrike" cap="none">
              <a:solidFill>
                <a:srgbClr val="A5A5A5"/>
              </a:solidFill>
              <a:latin typeface="Times New Roman"/>
              <a:ea typeface="Times New Roman"/>
              <a:cs typeface="Times New Roman"/>
              <a:sym typeface="Times New Roman"/>
            </a:endParaRPr>
          </a:p>
        </p:txBody>
      </p:sp>
      <p:sp>
        <p:nvSpPr>
          <p:cNvPr id="598" name="Google Shape;598;g358b18b06f9_0_28"/>
          <p:cNvSpPr txBox="1"/>
          <p:nvPr/>
        </p:nvSpPr>
        <p:spPr>
          <a:xfrm>
            <a:off x="168840" y="6554520"/>
            <a:ext cx="2154600" cy="212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sp>
        <p:nvSpPr>
          <p:cNvPr id="599" name="Google Shape;599;g358b18b06f9_0_28"/>
          <p:cNvSpPr txBox="1"/>
          <p:nvPr/>
        </p:nvSpPr>
        <p:spPr>
          <a:xfrm>
            <a:off x="7240314" y="6133711"/>
            <a:ext cx="41556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a:solidFill>
                  <a:srgbClr val="000000"/>
                </a:solidFill>
                <a:latin typeface="Arial"/>
                <a:ea typeface="Arial"/>
                <a:cs typeface="Arial"/>
                <a:sym typeface="Arial"/>
              </a:rPr>
              <a:t>Pressman, R. S., &amp; Maxim, B. R. (2023). </a:t>
            </a:r>
            <a:r>
              <a:rPr lang="es-AR" sz="1400" b="0" i="1" u="none" strike="noStrike" cap="none">
                <a:solidFill>
                  <a:srgbClr val="000000"/>
                </a:solidFill>
                <a:latin typeface="Arial"/>
                <a:ea typeface="Arial"/>
                <a:cs typeface="Arial"/>
                <a:sym typeface="Arial"/>
              </a:rPr>
              <a:t>Software Engineering: A Practitioner's Approach</a:t>
            </a:r>
            <a:r>
              <a:rPr lang="es-AR" sz="1400" b="0" i="0" u="none" strike="noStrike" cap="none">
                <a:solidFill>
                  <a:srgbClr val="000000"/>
                </a:solidFill>
                <a:latin typeface="Arial"/>
                <a:ea typeface="Arial"/>
                <a:cs typeface="Arial"/>
                <a:sym typeface="Arial"/>
              </a:rPr>
              <a:t> (9th ed.). McGraw-Hill Education.</a:t>
            </a:r>
            <a:endParaRPr sz="1400" b="0" i="0" u="none" strike="noStrike" cap="none">
              <a:solidFill>
                <a:srgbClr val="000000"/>
              </a:solidFill>
              <a:latin typeface="Arial"/>
              <a:ea typeface="Arial"/>
              <a:cs typeface="Arial"/>
              <a:sym typeface="Arial"/>
            </a:endParaRPr>
          </a:p>
        </p:txBody>
      </p:sp>
      <p:sp>
        <p:nvSpPr>
          <p:cNvPr id="600" name="Google Shape;600;g358b18b06f9_0_28"/>
          <p:cNvSpPr txBox="1"/>
          <p:nvPr/>
        </p:nvSpPr>
        <p:spPr>
          <a:xfrm>
            <a:off x="691975" y="1883925"/>
            <a:ext cx="10008600" cy="3484500"/>
          </a:xfrm>
          <a:prstGeom prst="rect">
            <a:avLst/>
          </a:prstGeom>
          <a:noFill/>
          <a:ln>
            <a:noFill/>
          </a:ln>
        </p:spPr>
        <p:txBody>
          <a:bodyPr spcFirstLastPara="1" wrap="square" lIns="91425" tIns="91425" rIns="91425" bIns="91425" anchor="t" anchorCtr="0">
            <a:spAutoFit/>
          </a:bodyPr>
          <a:lstStyle/>
          <a:p>
            <a:pPr marL="0" lvl="0" indent="0" algn="l" rtl="0">
              <a:lnSpc>
                <a:spcPct val="137500"/>
              </a:lnSpc>
              <a:spcBef>
                <a:spcPts val="800"/>
              </a:spcBef>
              <a:spcAft>
                <a:spcPts val="0"/>
              </a:spcAft>
              <a:buNone/>
            </a:pPr>
            <a:r>
              <a:rPr lang="es-AR" sz="1900" b="1">
                <a:solidFill>
                  <a:srgbClr val="001D35"/>
                </a:solidFill>
                <a:highlight>
                  <a:srgbClr val="FFFFFF"/>
                </a:highlight>
              </a:rPr>
              <a:t>Limitaciones:</a:t>
            </a:r>
            <a:endParaRPr sz="1900" b="1">
              <a:solidFill>
                <a:srgbClr val="001D35"/>
              </a:solidFill>
              <a:highlight>
                <a:srgbClr val="FFFFFF"/>
              </a:highlight>
            </a:endParaRPr>
          </a:p>
          <a:p>
            <a:pPr marL="457200" lvl="0" indent="-349250" algn="l" rtl="0">
              <a:lnSpc>
                <a:spcPct val="137500"/>
              </a:lnSpc>
              <a:spcBef>
                <a:spcPts val="1500"/>
              </a:spcBef>
              <a:spcAft>
                <a:spcPts val="0"/>
              </a:spcAft>
              <a:buClr>
                <a:schemeClr val="dk1"/>
              </a:buClr>
              <a:buSzPts val="1900"/>
              <a:buChar char="●"/>
            </a:pPr>
            <a:r>
              <a:rPr lang="es-AR" sz="1900">
                <a:solidFill>
                  <a:schemeClr val="dk1"/>
                </a:solidFill>
                <a:highlight>
                  <a:srgbClr val="FFFFFF"/>
                </a:highlight>
              </a:rPr>
              <a:t>Los modelos de COCOMO pueden ser complejos de usar, y requieren de datos históricos y experiencia para calibrar los factores de costo.</a:t>
            </a:r>
            <a:endParaRPr sz="1900">
              <a:solidFill>
                <a:schemeClr val="dk1"/>
              </a:solidFill>
              <a:highlight>
                <a:srgbClr val="FFFFFF"/>
              </a:highlight>
            </a:endParaRPr>
          </a:p>
          <a:p>
            <a:pPr marL="457200" lvl="0" indent="-349250" algn="l" rtl="0">
              <a:lnSpc>
                <a:spcPct val="137500"/>
              </a:lnSpc>
              <a:spcBef>
                <a:spcPts val="0"/>
              </a:spcBef>
              <a:spcAft>
                <a:spcPts val="0"/>
              </a:spcAft>
              <a:buClr>
                <a:schemeClr val="dk1"/>
              </a:buClr>
              <a:buSzPts val="1900"/>
              <a:buChar char="●"/>
            </a:pPr>
            <a:r>
              <a:rPr lang="es-AR" sz="1900">
                <a:solidFill>
                  <a:schemeClr val="dk1"/>
                </a:solidFill>
                <a:highlight>
                  <a:srgbClr val="FFFFFF"/>
                </a:highlight>
              </a:rPr>
              <a:t>Se miden los costes del producto, de acuerdo a su tamaño y otras características, pero no la productividad.</a:t>
            </a:r>
            <a:endParaRPr sz="1900">
              <a:solidFill>
                <a:schemeClr val="dk1"/>
              </a:solidFill>
              <a:highlight>
                <a:srgbClr val="FFFFFF"/>
              </a:highlight>
            </a:endParaRPr>
          </a:p>
          <a:p>
            <a:pPr marL="457200" lvl="0" indent="-349250" algn="l" rtl="0">
              <a:lnSpc>
                <a:spcPct val="137500"/>
              </a:lnSpc>
              <a:spcBef>
                <a:spcPts val="0"/>
              </a:spcBef>
              <a:spcAft>
                <a:spcPts val="0"/>
              </a:spcAft>
              <a:buClr>
                <a:schemeClr val="dk1"/>
              </a:buClr>
              <a:buSzPts val="1900"/>
              <a:buChar char="●"/>
            </a:pPr>
            <a:r>
              <a:rPr lang="es-AR" sz="1900">
                <a:solidFill>
                  <a:schemeClr val="dk1"/>
                </a:solidFill>
                <a:highlight>
                  <a:srgbClr val="FFFFFF"/>
                </a:highlight>
              </a:rPr>
              <a:t>La medición por líneas de código no es válida para orientación a objetos; entre otras cosas por la "reusabilidad" y la herencia, características de este paradigma (e.g., puede implicar importante aumento en productividad; pero no en líneas de código). </a:t>
            </a:r>
            <a:endParaRPr sz="1900">
              <a:solidFill>
                <a:schemeClr val="dk1"/>
              </a:solidFill>
              <a:highlight>
                <a:srgbClr val="FFFFFF"/>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9"/>
          <p:cNvSpPr txBox="1"/>
          <p:nvPr/>
        </p:nvSpPr>
        <p:spPr>
          <a:xfrm>
            <a:off x="623520" y="643320"/>
            <a:ext cx="10772280" cy="1128960"/>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000"/>
              <a:buFont typeface="Arial"/>
              <a:buNone/>
            </a:pPr>
            <a:r>
              <a:rPr lang="es-AR" sz="4000" b="1" i="0" u="none" strike="noStrike" cap="none">
                <a:solidFill>
                  <a:schemeClr val="accent5"/>
                </a:solidFill>
                <a:latin typeface="Calibri"/>
                <a:ea typeface="Calibri"/>
                <a:cs typeface="Calibri"/>
                <a:sym typeface="Calibri"/>
              </a:rPr>
              <a:t>Estimaciones </a:t>
            </a:r>
            <a:endParaRPr sz="4000" b="1" i="0" u="none" strike="noStrike" cap="none">
              <a:solidFill>
                <a:schemeClr val="accent5"/>
              </a:solidFill>
              <a:latin typeface="Calibri"/>
              <a:ea typeface="Calibri"/>
              <a:cs typeface="Calibri"/>
              <a:sym typeface="Calibri"/>
            </a:endParaRPr>
          </a:p>
        </p:txBody>
      </p:sp>
      <p:sp>
        <p:nvSpPr>
          <p:cNvPr id="606" name="Google Shape;606;p49"/>
          <p:cNvSpPr txBox="1"/>
          <p:nvPr/>
        </p:nvSpPr>
        <p:spPr>
          <a:xfrm>
            <a:off x="9249480" y="2852640"/>
            <a:ext cx="2925720" cy="10483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300"/>
              <a:buFont typeface="Arial"/>
              <a:buNone/>
            </a:pPr>
            <a:fld id="{00000000-1234-1234-1234-123412341234}" type="slidenum">
              <a:rPr lang="es-AR" sz="10300" b="0" i="0" u="none" strike="noStrike" cap="none">
                <a:solidFill>
                  <a:srgbClr val="A5A5A5"/>
                </a:solidFill>
                <a:latin typeface="Calibri"/>
                <a:ea typeface="Calibri"/>
                <a:cs typeface="Calibri"/>
                <a:sym typeface="Calibri"/>
              </a:rPr>
              <a:t>56</a:t>
            </a:fld>
            <a:endParaRPr sz="10300" b="0" i="0" u="none" strike="noStrike" cap="none">
              <a:solidFill>
                <a:srgbClr val="A5A5A5"/>
              </a:solidFill>
              <a:latin typeface="Times New Roman"/>
              <a:ea typeface="Times New Roman"/>
              <a:cs typeface="Times New Roman"/>
              <a:sym typeface="Times New Roman"/>
            </a:endParaRPr>
          </a:p>
        </p:txBody>
      </p:sp>
      <p:sp>
        <p:nvSpPr>
          <p:cNvPr id="607" name="Google Shape;607;p49"/>
          <p:cNvSpPr txBox="1"/>
          <p:nvPr/>
        </p:nvSpPr>
        <p:spPr>
          <a:xfrm>
            <a:off x="623520" y="1902600"/>
            <a:ext cx="9792720" cy="4478400"/>
          </a:xfrm>
          <a:prstGeom prst="rect">
            <a:avLst/>
          </a:prstGeom>
          <a:noFill/>
          <a:ln>
            <a:noFill/>
          </a:ln>
        </p:spPr>
        <p:txBody>
          <a:bodyPr spcFirstLastPara="1" wrap="square" lIns="91425" tIns="45700" rIns="91425" bIns="45700" anchor="t" anchorCtr="0">
            <a:normAutofit/>
          </a:bodyPr>
          <a:lstStyle/>
          <a:p>
            <a:pPr marL="343259" marR="0" lvl="0" indent="-342900" algn="l" rtl="0">
              <a:lnSpc>
                <a:spcPct val="85000"/>
              </a:lnSpc>
              <a:spcBef>
                <a:spcPts val="0"/>
              </a:spcBef>
              <a:spcAft>
                <a:spcPts val="0"/>
              </a:spcAft>
              <a:buClr>
                <a:srgbClr val="C00000"/>
              </a:buClr>
              <a:buSzPts val="2400"/>
              <a:buFont typeface="Noto Sans Symbols"/>
              <a:buChar char="❖"/>
            </a:pPr>
            <a:r>
              <a:rPr lang="es-AR" sz="2400" dirty="0">
                <a:solidFill>
                  <a:srgbClr val="262626"/>
                </a:solidFill>
                <a:latin typeface="Calibri"/>
                <a:ea typeface="Calibri"/>
                <a:cs typeface="Calibri"/>
                <a:sym typeface="Calibri"/>
              </a:rPr>
              <a:t>COCOMO 1:</a:t>
            </a:r>
            <a:endParaRPr sz="2400" dirty="0">
              <a:solidFill>
                <a:srgbClr val="262626"/>
              </a:solidFill>
              <a:latin typeface="Calibri"/>
              <a:ea typeface="Calibri"/>
              <a:cs typeface="Calibri"/>
              <a:sym typeface="Calibri"/>
            </a:endParaRPr>
          </a:p>
          <a:p>
            <a:pPr marL="457200" marR="0" lvl="0" indent="0" algn="l" rtl="0">
              <a:lnSpc>
                <a:spcPct val="85000"/>
              </a:lnSpc>
              <a:spcBef>
                <a:spcPts val="0"/>
              </a:spcBef>
              <a:spcAft>
                <a:spcPts val="0"/>
              </a:spcAft>
              <a:buNone/>
            </a:pPr>
            <a:endParaRPr lang="es-AR" sz="2400" u="sng" dirty="0">
              <a:solidFill>
                <a:schemeClr val="hlink"/>
              </a:solidFill>
              <a:latin typeface="Calibri"/>
              <a:ea typeface="Calibri"/>
              <a:cs typeface="Calibri"/>
              <a:sym typeface="Calibri"/>
              <a:hlinkClick r:id="rId3"/>
            </a:endParaRPr>
          </a:p>
          <a:p>
            <a:pPr marL="457200" marR="0" lvl="0" indent="0" algn="l" rtl="0">
              <a:lnSpc>
                <a:spcPct val="85000"/>
              </a:lnSpc>
              <a:spcBef>
                <a:spcPts val="0"/>
              </a:spcBef>
              <a:spcAft>
                <a:spcPts val="0"/>
              </a:spcAft>
              <a:buNone/>
            </a:pPr>
            <a:r>
              <a:rPr lang="es-AR" sz="2400" u="sng" dirty="0">
                <a:solidFill>
                  <a:srgbClr val="52A8FF"/>
                </a:solidFill>
                <a:latin typeface="Calibri"/>
                <a:cs typeface="Calibri"/>
                <a:sym typeface="Calibri"/>
                <a:hlinkClick r:id="rId4">
                  <a:extLst>
                    <a:ext uri="{A12FA001-AC4F-418D-AE19-62706E023703}">
                      <ahyp:hlinkClr xmlns:ahyp="http://schemas.microsoft.com/office/drawing/2018/hyperlinkcolor" val="tx"/>
                    </a:ext>
                  </a:extLst>
                </a:hlinkClick>
              </a:rPr>
              <a:t>https://strs.grc.nasa.gov/repository/forms/cocomo-calculation</a:t>
            </a:r>
            <a:r>
              <a:rPr lang="es-AR" sz="2400" u="sng" dirty="0">
                <a:solidFill>
                  <a:schemeClr val="hlink"/>
                </a:solidFill>
                <a:latin typeface="Calibri"/>
                <a:ea typeface="Calibri"/>
                <a:cs typeface="Calibri"/>
                <a:sym typeface="Calibri"/>
                <a:hlinkClick r:id="rId3"/>
              </a:rPr>
              <a:t>/</a:t>
            </a:r>
            <a:endParaRPr sz="2400" dirty="0">
              <a:solidFill>
                <a:srgbClr val="262626"/>
              </a:solidFill>
              <a:latin typeface="Calibri"/>
              <a:ea typeface="Calibri"/>
              <a:cs typeface="Calibri"/>
              <a:sym typeface="Calibri"/>
            </a:endParaRPr>
          </a:p>
          <a:p>
            <a:pPr marL="457200" marR="0" lvl="0" indent="0" algn="l" rtl="0">
              <a:lnSpc>
                <a:spcPct val="85000"/>
              </a:lnSpc>
              <a:spcBef>
                <a:spcPts val="0"/>
              </a:spcBef>
              <a:spcAft>
                <a:spcPts val="0"/>
              </a:spcAft>
              <a:buNone/>
            </a:pPr>
            <a:endParaRPr sz="2400" dirty="0">
              <a:solidFill>
                <a:srgbClr val="262626"/>
              </a:solidFill>
              <a:latin typeface="Calibri"/>
              <a:ea typeface="Calibri"/>
              <a:cs typeface="Calibri"/>
              <a:sym typeface="Calibri"/>
            </a:endParaRPr>
          </a:p>
          <a:p>
            <a:pPr marL="343260" marR="0" lvl="0" indent="-342900" algn="l" rtl="0">
              <a:lnSpc>
                <a:spcPct val="85000"/>
              </a:lnSpc>
              <a:spcBef>
                <a:spcPts val="0"/>
              </a:spcBef>
              <a:spcAft>
                <a:spcPts val="0"/>
              </a:spcAft>
              <a:buClr>
                <a:srgbClr val="C00000"/>
              </a:buClr>
              <a:buSzPts val="2400"/>
              <a:buFont typeface="Noto Sans Symbols"/>
              <a:buChar char="❖"/>
            </a:pPr>
            <a:r>
              <a:rPr lang="es-AR" sz="2400" b="0" i="0" u="none" strike="noStrike" cap="none" dirty="0">
                <a:solidFill>
                  <a:srgbClr val="262626"/>
                </a:solidFill>
                <a:latin typeface="Calibri"/>
                <a:ea typeface="Calibri"/>
                <a:cs typeface="Calibri"/>
                <a:sym typeface="Calibri"/>
              </a:rPr>
              <a:t>COCOMO 2:</a:t>
            </a:r>
            <a:endParaRPr sz="1400" b="0" i="0" u="none" strike="noStrike" cap="none" dirty="0">
              <a:solidFill>
                <a:srgbClr val="000000"/>
              </a:solidFill>
              <a:latin typeface="Arial"/>
              <a:ea typeface="Arial"/>
              <a:cs typeface="Arial"/>
              <a:sym typeface="Arial"/>
            </a:endParaRPr>
          </a:p>
          <a:p>
            <a:pPr marL="0" marR="0" lvl="0" indent="0" algn="l" rtl="0">
              <a:lnSpc>
                <a:spcPct val="85000"/>
              </a:lnSpc>
              <a:spcBef>
                <a:spcPts val="1301"/>
              </a:spcBef>
              <a:spcAft>
                <a:spcPts val="0"/>
              </a:spcAft>
              <a:buClr>
                <a:srgbClr val="000000"/>
              </a:buClr>
              <a:buSzPts val="2400"/>
              <a:buFont typeface="Arial"/>
              <a:buNone/>
            </a:pPr>
            <a:r>
              <a:rPr lang="es-AR" sz="2400" u="sng" dirty="0">
                <a:solidFill>
                  <a:srgbClr val="52A8FF"/>
                </a:solidFill>
                <a:latin typeface="Calibri"/>
                <a:ea typeface="Calibri"/>
                <a:cs typeface="Calibri"/>
                <a:sym typeface="Calibri"/>
              </a:rPr>
              <a:t>http://softwarecost.org/tools/COCOMO/</a:t>
            </a:r>
            <a:endParaRPr sz="2400" b="0" i="0" u="none" strike="noStrike" cap="none" dirty="0">
              <a:solidFill>
                <a:srgbClr val="262626"/>
              </a:solidFill>
              <a:latin typeface="Calibri"/>
              <a:ea typeface="Calibri"/>
              <a:cs typeface="Calibri"/>
              <a:sym typeface="Calibri"/>
            </a:endParaRPr>
          </a:p>
          <a:p>
            <a:pPr marL="0" marR="0" lvl="0" indent="0" algn="l" rtl="0">
              <a:lnSpc>
                <a:spcPct val="85000"/>
              </a:lnSpc>
              <a:spcBef>
                <a:spcPts val="1301"/>
              </a:spcBef>
              <a:spcAft>
                <a:spcPts val="0"/>
              </a:spcAft>
              <a:buClr>
                <a:srgbClr val="000000"/>
              </a:buClr>
              <a:buSzPts val="2400"/>
              <a:buFont typeface="Arial"/>
              <a:buNone/>
            </a:pPr>
            <a:endParaRPr sz="2400" b="0" i="0" u="none" strike="noStrike" cap="none" dirty="0">
              <a:solidFill>
                <a:srgbClr val="262626"/>
              </a:solidFill>
              <a:latin typeface="Calibri"/>
              <a:ea typeface="Calibri"/>
              <a:cs typeface="Calibri"/>
              <a:sym typeface="Calibri"/>
            </a:endParaRPr>
          </a:p>
          <a:p>
            <a:pPr marL="0" marR="0" lvl="0" indent="0" algn="l" rtl="0">
              <a:lnSpc>
                <a:spcPct val="85000"/>
              </a:lnSpc>
              <a:spcBef>
                <a:spcPts val="1301"/>
              </a:spcBef>
              <a:spcAft>
                <a:spcPts val="0"/>
              </a:spcAft>
              <a:buClr>
                <a:srgbClr val="000000"/>
              </a:buClr>
              <a:buSzPts val="2400"/>
              <a:buFont typeface="Arial"/>
              <a:buNone/>
            </a:pPr>
            <a:endParaRPr sz="2400" b="0" i="0" u="none" strike="noStrike" cap="none" dirty="0">
              <a:solidFill>
                <a:srgbClr val="262626"/>
              </a:solidFill>
              <a:latin typeface="Calibri"/>
              <a:ea typeface="Calibri"/>
              <a:cs typeface="Calibri"/>
              <a:sym typeface="Calibri"/>
            </a:endParaRPr>
          </a:p>
        </p:txBody>
      </p:sp>
      <p:sp>
        <p:nvSpPr>
          <p:cNvPr id="608" name="Google Shape;608;p49"/>
          <p:cNvSpPr txBox="1"/>
          <p:nvPr/>
        </p:nvSpPr>
        <p:spPr>
          <a:xfrm>
            <a:off x="168840" y="6554520"/>
            <a:ext cx="2154600" cy="212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400" b="0" i="0" u="none" strike="noStrike" cap="none">
                <a:solidFill>
                  <a:srgbClr val="8F8F8F"/>
                </a:solidFill>
                <a:latin typeface="Calibri"/>
                <a:ea typeface="Calibri"/>
                <a:cs typeface="Calibri"/>
                <a:sym typeface="Calibri"/>
              </a:rPr>
              <a:t>Ingeniería de Software II</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6"/>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a:t>
            </a:r>
            <a:endParaRPr>
              <a:solidFill>
                <a:schemeClr val="accent5"/>
              </a:solidFill>
            </a:endParaRPr>
          </a:p>
        </p:txBody>
      </p:sp>
      <p:sp>
        <p:nvSpPr>
          <p:cNvPr id="107" name="Google Shape;107;p6"/>
          <p:cNvSpPr txBox="1">
            <a:spLocks noGrp="1"/>
          </p:cNvSpPr>
          <p:nvPr>
            <p:ph type="body" idx="1"/>
          </p:nvPr>
        </p:nvSpPr>
        <p:spPr>
          <a:xfrm>
            <a:off x="623392" y="1902575"/>
            <a:ext cx="9793088" cy="4478753"/>
          </a:xfrm>
          <a:prstGeom prst="rect">
            <a:avLst/>
          </a:prstGeom>
          <a:noFill/>
          <a:ln>
            <a:noFill/>
          </a:ln>
        </p:spPr>
        <p:txBody>
          <a:bodyPr spcFirstLastPara="1" wrap="square" lIns="91425" tIns="45700" rIns="91425" bIns="45700" anchor="t" anchorCtr="0">
            <a:normAutofit/>
          </a:bodyPr>
          <a:lstStyle/>
          <a:p>
            <a:pPr marL="91440" lvl="0" indent="-152400" algn="just" rtl="0">
              <a:lnSpc>
                <a:spcPct val="85000"/>
              </a:lnSpc>
              <a:spcBef>
                <a:spcPts val="0"/>
              </a:spcBef>
              <a:spcAft>
                <a:spcPts val="0"/>
              </a:spcAft>
              <a:buSzPts val="2400"/>
              <a:buChar char="»"/>
            </a:pPr>
            <a:r>
              <a:rPr lang="es-AR"/>
              <a:t>Las métricas pueden ser utilizadas para que los profesionales e investigadores puedan tomar las mejores decisiones </a:t>
            </a:r>
            <a:endParaRPr/>
          </a:p>
          <a:p>
            <a:pPr marL="91440" lvl="0" indent="0" algn="just" rtl="0">
              <a:lnSpc>
                <a:spcPct val="85000"/>
              </a:lnSpc>
              <a:spcBef>
                <a:spcPts val="1300"/>
              </a:spcBef>
              <a:spcAft>
                <a:spcPts val="0"/>
              </a:spcAft>
              <a:buSzPts val="1600"/>
              <a:buNone/>
            </a:pPr>
            <a:endParaRPr sz="1600"/>
          </a:p>
        </p:txBody>
      </p:sp>
      <p:sp>
        <p:nvSpPr>
          <p:cNvPr id="108" name="Google Shape;108;p6"/>
          <p:cNvSpPr/>
          <p:nvPr/>
        </p:nvSpPr>
        <p:spPr>
          <a:xfrm>
            <a:off x="2351700" y="1371775"/>
            <a:ext cx="7772400" cy="3200400"/>
          </a:xfrm>
          <a:prstGeom prst="rect">
            <a:avLst/>
          </a:prstGeom>
          <a:noFill/>
          <a:ln>
            <a:noFill/>
          </a:ln>
        </p:spPr>
        <p:txBody>
          <a:bodyPr spcFirstLastPara="1" wrap="square" lIns="91425" tIns="45700" rIns="91425" bIns="45700" anchor="t" anchorCtr="0">
            <a:noAutofit/>
          </a:bodyPr>
          <a:lstStyle/>
          <a:p>
            <a:pPr marL="342900" marR="0" lvl="0" indent="-165100" algn="just"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wentieth Century"/>
              <a:ea typeface="Twentieth Century"/>
              <a:cs typeface="Twentieth Century"/>
              <a:sym typeface="Twentieth Century"/>
            </a:endParaRPr>
          </a:p>
          <a:p>
            <a:pPr marL="342900" marR="0" lvl="0" indent="-342900" algn="ctr" rtl="0">
              <a:lnSpc>
                <a:spcPct val="100000"/>
              </a:lnSpc>
              <a:spcBef>
                <a:spcPts val="560"/>
              </a:spcBef>
              <a:spcAft>
                <a:spcPts val="0"/>
              </a:spcAft>
              <a:buClr>
                <a:srgbClr val="000000"/>
              </a:buClr>
              <a:buSzPts val="2800"/>
              <a:buFont typeface="Arial"/>
              <a:buNone/>
            </a:pPr>
            <a:endParaRPr sz="2800" b="0" i="0" u="none" strike="noStrike" cap="none">
              <a:solidFill>
                <a:schemeClr val="dk1"/>
              </a:solidFill>
              <a:latin typeface="Twentieth Century"/>
              <a:ea typeface="Twentieth Century"/>
              <a:cs typeface="Twentieth Century"/>
              <a:sym typeface="Twentieth Century"/>
            </a:endParaRPr>
          </a:p>
        </p:txBody>
      </p:sp>
      <p:sp>
        <p:nvSpPr>
          <p:cNvPr id="109" name="Google Shape;109;p6"/>
          <p:cNvSpPr/>
          <p:nvPr/>
        </p:nvSpPr>
        <p:spPr>
          <a:xfrm>
            <a:off x="1437249" y="4612577"/>
            <a:ext cx="7772400" cy="1447800"/>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100000"/>
              </a:lnSpc>
              <a:spcBef>
                <a:spcPts val="0"/>
              </a:spcBef>
              <a:spcAft>
                <a:spcPts val="0"/>
              </a:spcAft>
              <a:buClr>
                <a:srgbClr val="000000"/>
              </a:buClr>
              <a:buSzPts val="2000"/>
              <a:buFont typeface="Arial"/>
              <a:buNone/>
            </a:pPr>
            <a:r>
              <a:rPr lang="es-AR" sz="2000" b="0" i="0" u="none" strike="noStrike" cap="none">
                <a:solidFill>
                  <a:schemeClr val="dk1"/>
                </a:solidFill>
                <a:latin typeface="Twentieth Century"/>
                <a:ea typeface="Twentieth Century"/>
                <a:cs typeface="Twentieth Century"/>
                <a:sym typeface="Twentieth Century"/>
              </a:rPr>
              <a:t>	Métricas como medio para asegurar la calidad en  </a:t>
            </a:r>
            <a:endParaRPr sz="2000" b="0" i="0" u="none" strike="noStrike" cap="none">
              <a:solidFill>
                <a:schemeClr val="dk1"/>
              </a:solidFill>
              <a:latin typeface="Twentieth Century"/>
              <a:ea typeface="Twentieth Century"/>
              <a:cs typeface="Twentieth Century"/>
              <a:sym typeface="Twentieth Century"/>
            </a:endParaRPr>
          </a:p>
          <a:p>
            <a:pPr marL="342900" marR="0" lvl="0" indent="-342900" algn="ctr" rtl="0">
              <a:lnSpc>
                <a:spcPct val="100000"/>
              </a:lnSpc>
              <a:spcBef>
                <a:spcPts val="560"/>
              </a:spcBef>
              <a:spcAft>
                <a:spcPts val="0"/>
              </a:spcAft>
              <a:buClr>
                <a:schemeClr val="accent2"/>
              </a:buClr>
              <a:buSzPts val="2240"/>
              <a:buFont typeface="Noto Sans Symbols"/>
              <a:buNone/>
            </a:pPr>
            <a:r>
              <a:rPr lang="es-AR" sz="2800" b="0" i="0" u="none" strike="noStrike" cap="none">
                <a:solidFill>
                  <a:schemeClr val="dk1"/>
                </a:solidFill>
                <a:latin typeface="Twentieth Century"/>
                <a:ea typeface="Twentieth Century"/>
                <a:cs typeface="Twentieth Century"/>
                <a:sym typeface="Twentieth Century"/>
              </a:rPr>
              <a:t>Procesos/Proyectos Software/Productos</a:t>
            </a:r>
            <a:endParaRPr sz="2800" b="0" i="0" u="none" strike="noStrike" cap="none">
              <a:solidFill>
                <a:schemeClr val="dk1"/>
              </a:solidFill>
              <a:latin typeface="Twentieth Century"/>
              <a:ea typeface="Twentieth Century"/>
              <a:cs typeface="Twentieth Century"/>
              <a:sym typeface="Twentieth Century"/>
            </a:endParaRPr>
          </a:p>
        </p:txBody>
      </p:sp>
      <p:sp>
        <p:nvSpPr>
          <p:cNvPr id="110" name="Google Shape;110;p6"/>
          <p:cNvSpPr/>
          <p:nvPr/>
        </p:nvSpPr>
        <p:spPr>
          <a:xfrm>
            <a:off x="4587358" y="2971185"/>
            <a:ext cx="1214437" cy="1571625"/>
          </a:xfrm>
          <a:prstGeom prst="downArrow">
            <a:avLst>
              <a:gd name="adj1" fmla="val 50000"/>
              <a:gd name="adj2" fmla="val 50000"/>
            </a:avLst>
          </a:prstGeom>
          <a:solidFill>
            <a:schemeClr val="accent1"/>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animEffect transition="in" filter="fade">
                                      <p:cBhvr>
                                        <p:cTn id="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7"/>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t>Métricas del proyecto</a:t>
            </a:r>
            <a:endParaRPr/>
          </a:p>
        </p:txBody>
      </p:sp>
      <p:sp>
        <p:nvSpPr>
          <p:cNvPr id="117" name="Google Shape;117;p7"/>
          <p:cNvSpPr txBox="1">
            <a:spLocks noGrp="1"/>
          </p:cNvSpPr>
          <p:nvPr>
            <p:ph type="body" idx="4294967295"/>
          </p:nvPr>
        </p:nvSpPr>
        <p:spPr>
          <a:xfrm>
            <a:off x="623393" y="1963316"/>
            <a:ext cx="4927054" cy="4352544"/>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rgbClr val="000000"/>
              </a:buClr>
              <a:buSzPts val="2800"/>
              <a:buFont typeface="Arial"/>
              <a:buNone/>
            </a:pPr>
            <a:r>
              <a:rPr lang="es-AR" b="0" i="0" u="none" strike="noStrike" cap="none">
                <a:solidFill>
                  <a:srgbClr val="4A6617"/>
                </a:solidFill>
              </a:rPr>
              <a:t>Propósitos tácticos</a:t>
            </a:r>
            <a:endParaRPr/>
          </a:p>
          <a:p>
            <a:pPr marL="0" lvl="0" indent="0" algn="l" rtl="0">
              <a:lnSpc>
                <a:spcPct val="85000"/>
              </a:lnSpc>
              <a:spcBef>
                <a:spcPts val="600"/>
              </a:spcBef>
              <a:spcAft>
                <a:spcPts val="0"/>
              </a:spcAft>
              <a:buClr>
                <a:srgbClr val="000000"/>
              </a:buClr>
              <a:buSzPts val="2800"/>
              <a:buFont typeface="Arial"/>
              <a:buNone/>
            </a:pPr>
            <a:endParaRPr b="0" i="0" u="none" strike="noStrike" cap="none">
              <a:solidFill>
                <a:srgbClr val="4A6617"/>
              </a:solidFill>
            </a:endParaRPr>
          </a:p>
          <a:p>
            <a:pPr marL="0" lvl="0" indent="0" algn="l" rtl="0">
              <a:lnSpc>
                <a:spcPct val="85000"/>
              </a:lnSpc>
              <a:spcBef>
                <a:spcPts val="600"/>
              </a:spcBef>
              <a:spcAft>
                <a:spcPts val="0"/>
              </a:spcAft>
              <a:buClr>
                <a:srgbClr val="000000"/>
              </a:buClr>
              <a:buSzPts val="2400"/>
              <a:buFont typeface="Arial"/>
              <a:buNone/>
            </a:pPr>
            <a:r>
              <a:rPr lang="es-AR" b="0" i="0" u="none" strike="noStrike" cap="none">
                <a:solidFill>
                  <a:srgbClr val="4A6617"/>
                </a:solidFill>
              </a:rPr>
              <a:t>Uso</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Ajustes en el calendario y evitar demoras</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Valorar el estado de un proyecto en marcha</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Rastrear riesgos</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Descubrir áreas de problemas</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Ajustar flujo de trabajo/tareas</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Evaluar habilidad del equipo.</a:t>
            </a:r>
            <a:endParaRPr/>
          </a:p>
          <a:p>
            <a:pPr marL="91440" lvl="0" indent="0" algn="l" rtl="0">
              <a:lnSpc>
                <a:spcPct val="85000"/>
              </a:lnSpc>
              <a:spcBef>
                <a:spcPts val="600"/>
              </a:spcBef>
              <a:spcAft>
                <a:spcPts val="0"/>
              </a:spcAft>
              <a:buClr>
                <a:srgbClr val="000000"/>
              </a:buClr>
              <a:buSzPts val="2000"/>
              <a:buFont typeface="Arial"/>
              <a:buNone/>
            </a:pPr>
            <a:endParaRPr b="0" i="0" u="none" strike="noStrike" cap="none">
              <a:solidFill>
                <a:srgbClr val="4A6617"/>
              </a:solidFill>
            </a:endParaRPr>
          </a:p>
          <a:p>
            <a:pPr marL="91440" lvl="0" indent="0" algn="l" rtl="0">
              <a:lnSpc>
                <a:spcPct val="85000"/>
              </a:lnSpc>
              <a:spcBef>
                <a:spcPts val="600"/>
              </a:spcBef>
              <a:spcAft>
                <a:spcPts val="600"/>
              </a:spcAft>
              <a:buClr>
                <a:srgbClr val="000000"/>
              </a:buClr>
              <a:buSzPts val="2800"/>
              <a:buFont typeface="Arial"/>
              <a:buNone/>
            </a:pPr>
            <a:endParaRPr b="0" i="0" u="none" strike="noStrike" cap="none">
              <a:solidFill>
                <a:srgbClr val="4A6617"/>
              </a:solidFill>
            </a:endParaRPr>
          </a:p>
        </p:txBody>
      </p:sp>
      <p:pic>
        <p:nvPicPr>
          <p:cNvPr id="118" name="Google Shape;118;p7"/>
          <p:cNvPicPr preferRelativeResize="0"/>
          <p:nvPr/>
        </p:nvPicPr>
        <p:blipFill rotWithShape="1">
          <a:blip r:embed="rId3">
            <a:alphaModFix/>
          </a:blip>
          <a:srcRect l="11742" r="244" b="-2"/>
          <a:stretch/>
        </p:blipFill>
        <p:spPr>
          <a:xfrm>
            <a:off x="5931447" y="1963316"/>
            <a:ext cx="4927054" cy="43525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6"/>
          <p:cNvSpPr txBox="1">
            <a:spLocks noGrp="1"/>
          </p:cNvSpPr>
          <p:nvPr>
            <p:ph type="title"/>
          </p:nvPr>
        </p:nvSpPr>
        <p:spPr>
          <a:xfrm>
            <a:off x="623391" y="643372"/>
            <a:ext cx="10772775" cy="1129444"/>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solidFill>
                  <a:schemeClr val="accent5"/>
                </a:solidFill>
              </a:rPr>
              <a:t>Métricas del proceso</a:t>
            </a:r>
            <a:endParaRPr>
              <a:solidFill>
                <a:schemeClr val="accent5"/>
              </a:solidFill>
            </a:endParaRPr>
          </a:p>
        </p:txBody>
      </p:sp>
      <p:sp>
        <p:nvSpPr>
          <p:cNvPr id="125" name="Google Shape;125;p36"/>
          <p:cNvSpPr txBox="1">
            <a:spLocks noGrp="1"/>
          </p:cNvSpPr>
          <p:nvPr>
            <p:ph type="body" idx="1"/>
          </p:nvPr>
        </p:nvSpPr>
        <p:spPr>
          <a:xfrm>
            <a:off x="623392" y="1902575"/>
            <a:ext cx="9793088" cy="656463"/>
          </a:xfrm>
          <a:prstGeom prst="rect">
            <a:avLst/>
          </a:prstGeom>
          <a:noFill/>
          <a:ln>
            <a:noFill/>
          </a:ln>
        </p:spPr>
        <p:txBody>
          <a:bodyPr spcFirstLastPara="1" wrap="square" lIns="91425" tIns="45700" rIns="91425" bIns="45700" anchor="t" anchorCtr="0">
            <a:normAutofit/>
          </a:bodyPr>
          <a:lstStyle/>
          <a:p>
            <a:pPr marL="91440" lvl="0" indent="-177800" algn="l" rtl="0">
              <a:lnSpc>
                <a:spcPct val="85000"/>
              </a:lnSpc>
              <a:spcBef>
                <a:spcPts val="0"/>
              </a:spcBef>
              <a:spcAft>
                <a:spcPts val="0"/>
              </a:spcAft>
              <a:buClr>
                <a:srgbClr val="C00000"/>
              </a:buClr>
              <a:buSzPts val="2800"/>
              <a:buFont typeface="Arial"/>
              <a:buChar char="»"/>
            </a:pPr>
            <a:r>
              <a:rPr lang="es-AR" sz="2800"/>
              <a:t>Propósitos estratégicos</a:t>
            </a:r>
            <a:endParaRPr/>
          </a:p>
          <a:p>
            <a:pPr marL="91440" lvl="0" indent="0" algn="l" rtl="0">
              <a:lnSpc>
                <a:spcPct val="85000"/>
              </a:lnSpc>
              <a:spcBef>
                <a:spcPts val="1300"/>
              </a:spcBef>
              <a:spcAft>
                <a:spcPts val="0"/>
              </a:spcAft>
              <a:buClr>
                <a:srgbClr val="C00000"/>
              </a:buClr>
              <a:buSzPts val="2800"/>
              <a:buFont typeface="Arial"/>
              <a:buNone/>
            </a:pPr>
            <a:endParaRPr sz="2800"/>
          </a:p>
        </p:txBody>
      </p:sp>
      <p:pic>
        <p:nvPicPr>
          <p:cNvPr id="126" name="Google Shape;126;p36"/>
          <p:cNvPicPr preferRelativeResize="0"/>
          <p:nvPr/>
        </p:nvPicPr>
        <p:blipFill rotWithShape="1">
          <a:blip r:embed="rId3">
            <a:alphaModFix/>
          </a:blip>
          <a:srcRect/>
          <a:stretch/>
        </p:blipFill>
        <p:spPr>
          <a:xfrm>
            <a:off x="845727" y="2554083"/>
            <a:ext cx="1540900" cy="1590061"/>
          </a:xfrm>
          <a:prstGeom prst="rect">
            <a:avLst/>
          </a:prstGeom>
          <a:noFill/>
          <a:ln>
            <a:noFill/>
          </a:ln>
        </p:spPr>
      </p:pic>
      <p:pic>
        <p:nvPicPr>
          <p:cNvPr id="127" name="Google Shape;127;p36"/>
          <p:cNvPicPr preferRelativeResize="0"/>
          <p:nvPr/>
        </p:nvPicPr>
        <p:blipFill rotWithShape="1">
          <a:blip r:embed="rId4">
            <a:alphaModFix/>
          </a:blip>
          <a:srcRect l="28700" t="10400" r="31390" b="9299"/>
          <a:stretch/>
        </p:blipFill>
        <p:spPr>
          <a:xfrm>
            <a:off x="938981" y="4473984"/>
            <a:ext cx="1291474" cy="1405629"/>
          </a:xfrm>
          <a:prstGeom prst="rect">
            <a:avLst/>
          </a:prstGeom>
          <a:noFill/>
          <a:ln>
            <a:noFill/>
          </a:ln>
        </p:spPr>
      </p:pic>
      <p:sp>
        <p:nvSpPr>
          <p:cNvPr id="128" name="Google Shape;128;p36"/>
          <p:cNvSpPr txBox="1"/>
          <p:nvPr/>
        </p:nvSpPr>
        <p:spPr>
          <a:xfrm>
            <a:off x="3801829" y="2966975"/>
            <a:ext cx="661465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262626"/>
                </a:solidFill>
                <a:latin typeface="Calibri"/>
                <a:ea typeface="Calibri"/>
                <a:cs typeface="Calibri"/>
                <a:sym typeface="Calibri"/>
              </a:rPr>
              <a:t>a través de todos los proyectos y por un espacio de tiempo.</a:t>
            </a:r>
            <a:r>
              <a:rPr lang="es-AR"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29" name="Google Shape;129;p36"/>
          <p:cNvSpPr txBox="1"/>
          <p:nvPr/>
        </p:nvSpPr>
        <p:spPr>
          <a:xfrm>
            <a:off x="988142" y="5707624"/>
            <a:ext cx="108400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Calibri"/>
                <a:ea typeface="Calibri"/>
                <a:cs typeface="Calibri"/>
                <a:sym typeface="Calibri"/>
              </a:rPr>
              <a:t>Intención </a:t>
            </a:r>
            <a:endParaRPr sz="1400" b="0" i="0" u="none" strike="noStrike" cap="none">
              <a:solidFill>
                <a:srgbClr val="000000"/>
              </a:solidFill>
              <a:latin typeface="Arial"/>
              <a:ea typeface="Arial"/>
              <a:cs typeface="Arial"/>
              <a:sym typeface="Arial"/>
            </a:endParaRPr>
          </a:p>
        </p:txBody>
      </p:sp>
      <p:sp>
        <p:nvSpPr>
          <p:cNvPr id="130" name="Google Shape;130;p36"/>
          <p:cNvSpPr txBox="1"/>
          <p:nvPr/>
        </p:nvSpPr>
        <p:spPr>
          <a:xfrm>
            <a:off x="848339" y="4092984"/>
            <a:ext cx="137897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chemeClr val="dk1"/>
                </a:solidFill>
                <a:latin typeface="Calibri"/>
                <a:ea typeface="Calibri"/>
                <a:cs typeface="Calibri"/>
                <a:sym typeface="Calibri"/>
              </a:rPr>
              <a:t>Recopilación</a:t>
            </a:r>
            <a:endParaRPr sz="1600" b="0" i="0" u="none" strike="noStrike" cap="none">
              <a:solidFill>
                <a:schemeClr val="dk1"/>
              </a:solidFill>
              <a:latin typeface="Calibri"/>
              <a:ea typeface="Calibri"/>
              <a:cs typeface="Calibri"/>
              <a:sym typeface="Calibri"/>
            </a:endParaRPr>
          </a:p>
        </p:txBody>
      </p:sp>
      <p:sp>
        <p:nvSpPr>
          <p:cNvPr id="131" name="Google Shape;131;p36"/>
          <p:cNvSpPr txBox="1"/>
          <p:nvPr/>
        </p:nvSpPr>
        <p:spPr>
          <a:xfrm>
            <a:off x="3654740" y="4807466"/>
            <a:ext cx="72906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262626"/>
                </a:solidFill>
                <a:latin typeface="Calibri"/>
                <a:ea typeface="Calibri"/>
                <a:cs typeface="Calibri"/>
                <a:sym typeface="Calibri"/>
              </a:rPr>
              <a:t>proporcionar un conjunto de indicadores para mejorar el proceso.</a:t>
            </a:r>
            <a:r>
              <a:rPr lang="es-AR"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9"/>
          <p:cNvSpPr txBox="1">
            <a:spLocks noGrp="1"/>
          </p:cNvSpPr>
          <p:nvPr>
            <p:ph type="title"/>
          </p:nvPr>
        </p:nvSpPr>
        <p:spPr>
          <a:xfrm>
            <a:off x="623393" y="499533"/>
            <a:ext cx="10235108"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2"/>
              </a:buClr>
              <a:buSzPts val="4000"/>
              <a:buFont typeface="Calibri"/>
              <a:buNone/>
            </a:pPr>
            <a:r>
              <a:rPr lang="es-AR"/>
              <a:t>Métricas del proceso</a:t>
            </a:r>
            <a:endParaRPr/>
          </a:p>
        </p:txBody>
      </p:sp>
      <p:sp>
        <p:nvSpPr>
          <p:cNvPr id="138" name="Google Shape;138;p9"/>
          <p:cNvSpPr txBox="1">
            <a:spLocks noGrp="1"/>
          </p:cNvSpPr>
          <p:nvPr>
            <p:ph type="body" idx="4294967295"/>
          </p:nvPr>
        </p:nvSpPr>
        <p:spPr>
          <a:xfrm>
            <a:off x="623393" y="1963316"/>
            <a:ext cx="4927054" cy="4352544"/>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Clr>
                <a:srgbClr val="000000"/>
              </a:buClr>
              <a:buSzPts val="2800"/>
              <a:buFont typeface="Arial"/>
              <a:buNone/>
            </a:pPr>
            <a:r>
              <a:rPr lang="es-AR" b="0" i="0" u="none" strike="noStrike" cap="none">
                <a:solidFill>
                  <a:srgbClr val="4A6617"/>
                </a:solidFill>
              </a:rPr>
              <a:t>Uso </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Sentido común y sensibilidad organizacional.</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Retroalimentación.</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No usar métricas para valorar a los individuos.</a:t>
            </a:r>
            <a:endParaRPr/>
          </a:p>
          <a:p>
            <a:pPr marL="347345" lvl="1" indent="-342900" algn="l" rtl="0">
              <a:lnSpc>
                <a:spcPct val="85000"/>
              </a:lnSpc>
              <a:spcBef>
                <a:spcPts val="600"/>
              </a:spcBef>
              <a:spcAft>
                <a:spcPts val="0"/>
              </a:spcAft>
              <a:buClr>
                <a:srgbClr val="000000"/>
              </a:buClr>
              <a:buSzPts val="2000"/>
              <a:buFont typeface="Arial"/>
              <a:buChar char="❖"/>
            </a:pPr>
            <a:r>
              <a:rPr lang="es-AR" b="0" i="0" u="none" strike="noStrike" cap="none">
                <a:solidFill>
                  <a:srgbClr val="4A6617"/>
                </a:solidFill>
              </a:rPr>
              <a:t>Establecer metas y métricas claras.</a:t>
            </a:r>
            <a:endParaRPr/>
          </a:p>
          <a:p>
            <a:pPr marL="347345" lvl="1" indent="-342900" algn="l" rtl="0">
              <a:lnSpc>
                <a:spcPct val="85000"/>
              </a:lnSpc>
              <a:spcBef>
                <a:spcPts val="600"/>
              </a:spcBef>
              <a:spcAft>
                <a:spcPts val="600"/>
              </a:spcAft>
              <a:buClr>
                <a:srgbClr val="000000"/>
              </a:buClr>
              <a:buSzPts val="2000"/>
              <a:buFont typeface="Arial"/>
              <a:buChar char="❖"/>
            </a:pPr>
            <a:r>
              <a:rPr lang="es-AR" b="0" i="0" u="none" strike="noStrike" cap="none">
                <a:solidFill>
                  <a:srgbClr val="4A6617"/>
                </a:solidFill>
              </a:rPr>
              <a:t>No excluir métricas.</a:t>
            </a:r>
            <a:endParaRPr/>
          </a:p>
        </p:txBody>
      </p:sp>
      <p:pic>
        <p:nvPicPr>
          <p:cNvPr id="139" name="Google Shape;139;p9"/>
          <p:cNvPicPr preferRelativeResize="0"/>
          <p:nvPr/>
        </p:nvPicPr>
        <p:blipFill rotWithShape="1">
          <a:blip r:embed="rId3">
            <a:alphaModFix/>
          </a:blip>
          <a:srcRect l="11259" r="17989" b="-1"/>
          <a:stretch/>
        </p:blipFill>
        <p:spPr>
          <a:xfrm>
            <a:off x="5931447" y="1963316"/>
            <a:ext cx="4927054" cy="4352544"/>
          </a:xfrm>
          <a:prstGeom prst="rect">
            <a:avLst/>
          </a:prstGeom>
          <a:noFill/>
          <a:ln>
            <a:noFill/>
          </a:ln>
        </p:spPr>
      </p:pic>
    </p:spTree>
  </p:cSld>
  <p:clrMapOvr>
    <a:masterClrMapping/>
  </p:clrMapOvr>
</p:sld>
</file>

<file path=ppt/theme/theme1.xml><?xml version="1.0" encoding="utf-8"?>
<a:theme xmlns:a="http://schemas.openxmlformats.org/drawingml/2006/main" name="Ing soft 2_Plantilla_2019">
  <a:themeElements>
    <a:clrScheme name="Personalizado 2">
      <a:dk1>
        <a:srgbClr val="000000"/>
      </a:dk1>
      <a:lt1>
        <a:srgbClr val="FFFFFF"/>
      </a:lt1>
      <a:dk2>
        <a:srgbClr val="C00000"/>
      </a:dk2>
      <a:lt2>
        <a:srgbClr val="E4E9EF"/>
      </a:lt2>
      <a:accent1>
        <a:srgbClr val="C00000"/>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5509</Words>
  <Application>Microsoft Office PowerPoint</Application>
  <PresentationFormat>Panorámica</PresentationFormat>
  <Paragraphs>575</Paragraphs>
  <Slides>56</Slides>
  <Notes>52</Notes>
  <HiddenSlides>1</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56</vt:i4>
      </vt:variant>
    </vt:vector>
  </HeadingPairs>
  <TitlesOfParts>
    <vt:vector size="64" baseType="lpstr">
      <vt:lpstr>Arial</vt:lpstr>
      <vt:lpstr>Calibri</vt:lpstr>
      <vt:lpstr>Calibri Light</vt:lpstr>
      <vt:lpstr>Noto Sans Symbols</vt:lpstr>
      <vt:lpstr>Symbol</vt:lpstr>
      <vt:lpstr>Times New Roman</vt:lpstr>
      <vt:lpstr>Twentieth Century</vt:lpstr>
      <vt:lpstr>Ing soft 2_Plantilla_2019</vt:lpstr>
      <vt:lpstr>Gestión de Proyectos </vt:lpstr>
      <vt:lpstr>Elementos clave de la gestión de proyectos</vt:lpstr>
      <vt:lpstr>Métricas</vt:lpstr>
      <vt:lpstr>Métricas – Definiciones </vt:lpstr>
      <vt:lpstr>Métrica -definición</vt:lpstr>
      <vt:lpstr>Métricas</vt:lpstr>
      <vt:lpstr>Métricas del proyecto</vt:lpstr>
      <vt:lpstr>Métricas del proceso</vt:lpstr>
      <vt:lpstr>Métricas del proceso</vt:lpstr>
      <vt:lpstr>Métricas del proceso</vt:lpstr>
      <vt:lpstr>Métricas del producto</vt:lpstr>
      <vt:lpstr>Métricas del producto</vt:lpstr>
      <vt:lpstr>Métricas estáticas del producto</vt:lpstr>
      <vt:lpstr>Métricas estáticas del producto</vt:lpstr>
      <vt:lpstr>Métricas del producto -   LDC – LÍNEAS DE CÓDIGO </vt:lpstr>
      <vt:lpstr>Utilidad de las métricas postmortem</vt:lpstr>
      <vt:lpstr>Métricas orientadas al tamaño</vt:lpstr>
      <vt:lpstr>Ejemplo</vt:lpstr>
      <vt:lpstr>Métrica de       Punto función</vt:lpstr>
      <vt:lpstr>Métrica de    Punto función F(i)</vt:lpstr>
      <vt:lpstr>Métrica de      Punto función</vt:lpstr>
      <vt:lpstr>Desarrollo de una métrica-    GQM</vt:lpstr>
      <vt:lpstr>  GQM (OPM)</vt:lpstr>
      <vt:lpstr>GQM (OPM)</vt:lpstr>
      <vt:lpstr>GQM     Ejemplo</vt:lpstr>
      <vt:lpstr>Indicadores</vt:lpstr>
      <vt:lpstr>GQM</vt:lpstr>
      <vt:lpstr>Estimaciones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Tecnica Delphi</vt:lpstr>
      <vt:lpstr>División del trabajo (Top-down)</vt:lpstr>
      <vt:lpstr>Presentación de PowerPoint</vt:lpstr>
      <vt:lpstr>Presentación de PowerPoint</vt:lpstr>
      <vt:lpstr>Presentación de PowerPoint</vt:lpstr>
      <vt:lpstr>Presentación de PowerPoint</vt:lpstr>
      <vt:lpstr>¿Cuando usar cada técnica de estimación?</vt:lpstr>
      <vt:lpstr>¿Cuando usar cada técnica de estimación?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Ariel Pasini</dc:creator>
  <cp:lastModifiedBy>Marcos Boracchia</cp:lastModifiedBy>
  <cp:revision>1</cp:revision>
  <dcterms:created xsi:type="dcterms:W3CDTF">2016-02-19T02:46:31Z</dcterms:created>
  <dcterms:modified xsi:type="dcterms:W3CDTF">2025-05-14T21:31:28Z</dcterms:modified>
</cp:coreProperties>
</file>